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notesSlides/notesSlide1.xml" ContentType="application/vnd.openxmlformats-officedocument.presentationml.notesSlide+xml"/>
  <Override PartName="/ppt/theme/themeOverride5.xml" ContentType="application/vnd.openxmlformats-officedocument.themeOverride+xml"/>
  <Override PartName="/ppt/notesSlides/notesSlide2.xml" ContentType="application/vnd.openxmlformats-officedocument.presentationml.notesSlide+xml"/>
  <Override PartName="/ppt/theme/themeOverride6.xml" ContentType="application/vnd.openxmlformats-officedocument.themeOverride+xml"/>
  <Override PartName="/ppt/theme/themeOverride7.xml" ContentType="application/vnd.openxmlformats-officedocument.themeOverride+xml"/>
  <Override PartName="/ppt/notesSlides/notesSlide3.xml" ContentType="application/vnd.openxmlformats-officedocument.presentationml.notesSlide+xml"/>
  <Override PartName="/ppt/theme/themeOverride8.xml" ContentType="application/vnd.openxmlformats-officedocument.themeOverride+xml"/>
  <Override PartName="/ppt/notesSlides/notesSlide4.xml" ContentType="application/vnd.openxmlformats-officedocument.presentationml.notesSlide+xml"/>
  <Override PartName="/ppt/theme/themeOverride9.xml" ContentType="application/vnd.openxmlformats-officedocument.themeOverride+xml"/>
  <Override PartName="/ppt/notesSlides/notesSlide5.xml" ContentType="application/vnd.openxmlformats-officedocument.presentationml.notesSlide+xml"/>
  <Override PartName="/ppt/theme/themeOverride10.xml" ContentType="application/vnd.openxmlformats-officedocument.themeOverride+xml"/>
  <Override PartName="/ppt/theme/themeOverride11.xml" ContentType="application/vnd.openxmlformats-officedocument.themeOverride+xml"/>
  <Override PartName="/ppt/notesSlides/notesSlide6.xml" ContentType="application/vnd.openxmlformats-officedocument.presentationml.notesSlide+xml"/>
  <Override PartName="/ppt/theme/themeOverride1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96" r:id="rId2"/>
  </p:sldMasterIdLst>
  <p:notesMasterIdLst>
    <p:notesMasterId r:id="rId15"/>
  </p:notesMasterIdLst>
  <p:sldIdLst>
    <p:sldId id="256" r:id="rId3"/>
    <p:sldId id="261" r:id="rId4"/>
    <p:sldId id="264" r:id="rId5"/>
    <p:sldId id="258" r:id="rId6"/>
    <p:sldId id="259" r:id="rId7"/>
    <p:sldId id="260" r:id="rId8"/>
    <p:sldId id="262" r:id="rId9"/>
    <p:sldId id="269" r:id="rId10"/>
    <p:sldId id="266" r:id="rId11"/>
    <p:sldId id="265" r:id="rId12"/>
    <p:sldId id="263" r:id="rId13"/>
    <p:sldId id="267" r:id="rId14"/>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902" autoAdjust="0"/>
  </p:normalViewPr>
  <p:slideViewPr>
    <p:cSldViewPr>
      <p:cViewPr>
        <p:scale>
          <a:sx n="60" d="100"/>
          <a:sy n="60" d="100"/>
        </p:scale>
        <p:origin x="-1656" y="-13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L"/>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DA444E6-F1CB-4C04-9259-C8BCB82BF9B5}" type="datetimeFigureOut">
              <a:rPr lang="es-CL" smtClean="0"/>
              <a:t>17-07-2013</a:t>
            </a:fld>
            <a:endParaRPr lang="es-CL"/>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L"/>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F0C379C-433F-4C9D-86CA-59F0E782BBBA}" type="slidenum">
              <a:rPr lang="es-CL" smtClean="0"/>
              <a:t>‹Nº›</a:t>
            </a:fld>
            <a:endParaRPr lang="es-CL"/>
          </a:p>
        </p:txBody>
      </p:sp>
    </p:spTree>
    <p:extLst>
      <p:ext uri="{BB962C8B-B14F-4D97-AF65-F5344CB8AC3E}">
        <p14:creationId xmlns:p14="http://schemas.microsoft.com/office/powerpoint/2010/main" val="42614188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CL" dirty="0" smtClean="0"/>
              <a:t>Se hace más simple la fiscalización y cumplimiento</a:t>
            </a:r>
            <a:r>
              <a:rPr lang="es-CL" baseline="0" dirty="0" smtClean="0"/>
              <a:t> de las disposiciones (consistencia y claridad).</a:t>
            </a:r>
          </a:p>
          <a:p>
            <a:r>
              <a:rPr lang="es-CL" baseline="0" dirty="0" smtClean="0"/>
              <a:t>Se equilibra la carga regulatoria fomentando con ello la competencia a nivel local y competitividad a nivel internacional.</a:t>
            </a:r>
          </a:p>
        </p:txBody>
      </p:sp>
      <p:sp>
        <p:nvSpPr>
          <p:cNvPr id="4" name="3 Marcador de número de diapositiva"/>
          <p:cNvSpPr>
            <a:spLocks noGrp="1"/>
          </p:cNvSpPr>
          <p:nvPr>
            <p:ph type="sldNum" sz="quarter" idx="10"/>
          </p:nvPr>
        </p:nvSpPr>
        <p:spPr/>
        <p:txBody>
          <a:bodyPr/>
          <a:lstStyle/>
          <a:p>
            <a:fld id="{CF0C379C-433F-4C9D-86CA-59F0E782BBBA}" type="slidenum">
              <a:rPr lang="es-CL" smtClean="0"/>
              <a:t>4</a:t>
            </a:fld>
            <a:endParaRPr lang="es-CL"/>
          </a:p>
        </p:txBody>
      </p:sp>
    </p:spTree>
    <p:extLst>
      <p:ext uri="{BB962C8B-B14F-4D97-AF65-F5344CB8AC3E}">
        <p14:creationId xmlns:p14="http://schemas.microsoft.com/office/powerpoint/2010/main" val="8372649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CL" dirty="0" smtClean="0"/>
              <a:t>Ejemplos Fondos </a:t>
            </a:r>
            <a:r>
              <a:rPr lang="es-CL" dirty="0" err="1" smtClean="0"/>
              <a:t>Inv.Calificados</a:t>
            </a:r>
            <a:r>
              <a:rPr lang="es-CL" dirty="0" smtClean="0"/>
              <a:t>:</a:t>
            </a:r>
          </a:p>
          <a:p>
            <a:r>
              <a:rPr lang="es-CL" dirty="0" smtClean="0"/>
              <a:t>Art.56.-…, la inversión de los recursos del fondo podrá efectuarse en todo tipo de instrumentos, contratos o bienes, o certificados representativos de éstos, que cumplan con los requisitos generales y formales que establezca la Superintendencia, mediante norma de carácter general.</a:t>
            </a:r>
          </a:p>
          <a:p>
            <a:r>
              <a:rPr lang="es-CL" dirty="0" smtClean="0"/>
              <a:t>Los fondos dirigidos a inversionistas calificados, podrán invertir sus recursos en instrumentos, bienes o contratos que no cumplan con los requisitos que establezca la Superintendencia, en la medida que contemplen esa facultad en su reglamento interno, que la inversión en ellos no esté expresamente prohibida por la Superintendencia y que su forma de valorización esté contenida en el reglamento interno, de conformidad con los términos y condiciones que determine la Superintendencia mediante norma de carácter general.</a:t>
            </a:r>
          </a:p>
          <a:p>
            <a:r>
              <a:rPr lang="es-ES_tradnl" sz="1200" kern="1200" dirty="0" smtClean="0">
                <a:solidFill>
                  <a:schemeClr val="tx1"/>
                </a:solidFill>
                <a:effectLst/>
                <a:latin typeface="+mn-lt"/>
                <a:ea typeface="+mn-ea"/>
                <a:cs typeface="+mn-cs"/>
              </a:rPr>
              <a:t>Artículo 59.- Límites en las inversiones. Los fondos mutuos que no estén dirigidos a inversionistas calificados, en ningún caso podrán:</a:t>
            </a:r>
            <a:endParaRPr lang="es-CL" sz="1200" kern="1200" dirty="0" smtClean="0">
              <a:solidFill>
                <a:schemeClr val="tx1"/>
              </a:solidFill>
              <a:effectLst/>
              <a:latin typeface="+mn-lt"/>
              <a:ea typeface="+mn-ea"/>
              <a:cs typeface="+mn-cs"/>
            </a:endParaRPr>
          </a:p>
          <a:p>
            <a:r>
              <a:rPr lang="es-ES_tradnl" sz="1200" kern="1200" dirty="0" smtClean="0">
                <a:solidFill>
                  <a:schemeClr val="tx1"/>
                </a:solidFill>
                <a:effectLst/>
                <a:latin typeface="+mn-lt"/>
                <a:ea typeface="+mn-ea"/>
                <a:cs typeface="+mn-cs"/>
              </a:rPr>
              <a:t>a) Invertir más del 50% de su activo en valores que no tengan los requisitos de liquidez y profundidad que requiera la Superintendencia mediante norma de carácter general.</a:t>
            </a:r>
            <a:endParaRPr lang="es-CL" sz="1200" kern="1200" dirty="0" smtClean="0">
              <a:solidFill>
                <a:schemeClr val="tx1"/>
              </a:solidFill>
              <a:effectLst/>
              <a:latin typeface="+mn-lt"/>
              <a:ea typeface="+mn-ea"/>
              <a:cs typeface="+mn-cs"/>
            </a:endParaRPr>
          </a:p>
          <a:p>
            <a:r>
              <a:rPr lang="es-ES_tradnl" sz="1200" kern="1200" dirty="0" smtClean="0">
                <a:solidFill>
                  <a:schemeClr val="tx1"/>
                </a:solidFill>
                <a:effectLst/>
                <a:latin typeface="+mn-lt"/>
                <a:ea typeface="+mn-ea"/>
                <a:cs typeface="+mn-cs"/>
              </a:rPr>
              <a:t>b) Poseer más del 25% del capital suscrito y pagado o del activo de un emisor, o de la deuda del Estado de Chile o de un Estado extranjero.</a:t>
            </a:r>
          </a:p>
          <a:p>
            <a:r>
              <a:rPr lang="es-ES_tradnl" sz="1200" kern="1200" dirty="0" smtClean="0">
                <a:solidFill>
                  <a:schemeClr val="tx1"/>
                </a:solidFill>
                <a:effectLst/>
                <a:latin typeface="+mn-lt"/>
                <a:ea typeface="+mn-ea"/>
                <a:cs typeface="+mn-cs"/>
              </a:rPr>
              <a:t>c) Invertir más de un 20% de su activo en instrumentos emitidos o garantizados por una misma entidad, con la excepción de: (a) cuotas de un fondo extranjero o cuando el emisor o garante sea el Estado de Chile o un Estado extranjero con clasificación de riesgo de su deuda soberana equivalente o superior a la de Chile; y (b) cuotas de un fondo nacional o en títulos de deuda de </a:t>
            </a:r>
            <a:r>
              <a:rPr lang="es-ES_tradnl" sz="1200" kern="1200" dirty="0" err="1" smtClean="0">
                <a:solidFill>
                  <a:schemeClr val="tx1"/>
                </a:solidFill>
                <a:effectLst/>
                <a:latin typeface="+mn-lt"/>
                <a:ea typeface="+mn-ea"/>
                <a:cs typeface="+mn-cs"/>
              </a:rPr>
              <a:t>securitización</a:t>
            </a:r>
            <a:r>
              <a:rPr lang="es-ES_tradnl" sz="1200" kern="1200" dirty="0" smtClean="0">
                <a:solidFill>
                  <a:schemeClr val="tx1"/>
                </a:solidFill>
                <a:effectLst/>
                <a:latin typeface="+mn-lt"/>
                <a:ea typeface="+mn-ea"/>
                <a:cs typeface="+mn-cs"/>
              </a:rPr>
              <a:t> correspondientes a un patrimonio de los referidos en el Título XVIII de la ley Nº 18.045, en cuyo caso el límite máximo será de un 25%.</a:t>
            </a:r>
            <a:endParaRPr lang="es-CL" sz="1200" kern="1200" dirty="0" smtClean="0">
              <a:solidFill>
                <a:schemeClr val="tx1"/>
              </a:solidFill>
              <a:effectLst/>
              <a:latin typeface="+mn-lt"/>
              <a:ea typeface="+mn-ea"/>
              <a:cs typeface="+mn-cs"/>
            </a:endParaRPr>
          </a:p>
          <a:p>
            <a:r>
              <a:rPr lang="es-ES_tradnl" sz="1200" kern="1200" dirty="0" smtClean="0">
                <a:solidFill>
                  <a:schemeClr val="tx1"/>
                </a:solidFill>
                <a:effectLst/>
                <a:latin typeface="+mn-lt"/>
                <a:ea typeface="+mn-ea"/>
                <a:cs typeface="+mn-cs"/>
              </a:rPr>
              <a:t>d) Invertir más de un 30% de su activo en instrumentos emitidos o garantizados por entidades pertenecientes a un mismo grupo empresarial.</a:t>
            </a:r>
            <a:endParaRPr lang="es-CL" sz="1200" kern="1200" dirty="0" smtClean="0">
              <a:solidFill>
                <a:schemeClr val="tx1"/>
              </a:solidFill>
              <a:effectLst/>
              <a:latin typeface="+mn-lt"/>
              <a:ea typeface="+mn-ea"/>
              <a:cs typeface="+mn-cs"/>
            </a:endParaRPr>
          </a:p>
          <a:p>
            <a:r>
              <a:rPr lang="es-ES_tradnl" sz="1200" kern="1200" dirty="0" smtClean="0">
                <a:solidFill>
                  <a:schemeClr val="tx1"/>
                </a:solidFill>
                <a:effectLst/>
                <a:latin typeface="+mn-lt"/>
                <a:ea typeface="+mn-ea"/>
                <a:cs typeface="+mn-cs"/>
              </a:rPr>
              <a:t>e) Controlar, directa o indirectamente, a un emisor de valores.</a:t>
            </a:r>
            <a:endParaRPr lang="es-CL" sz="1200" kern="1200" dirty="0" smtClean="0">
              <a:solidFill>
                <a:schemeClr val="tx1"/>
              </a:solidFill>
              <a:effectLst/>
              <a:latin typeface="+mn-lt"/>
              <a:ea typeface="+mn-ea"/>
              <a:cs typeface="+mn-cs"/>
            </a:endParaRPr>
          </a:p>
          <a:p>
            <a:r>
              <a:rPr lang="es-ES_tradnl" sz="1200" kern="1200" dirty="0" smtClean="0">
                <a:solidFill>
                  <a:schemeClr val="tx1"/>
                </a:solidFill>
                <a:effectLst/>
                <a:latin typeface="+mn-lt"/>
                <a:ea typeface="+mn-ea"/>
                <a:cs typeface="+mn-cs"/>
              </a:rPr>
              <a:t>f) Invertir en instrumentos en que inviertan otros fondos administrados por la misma administradora del fondo u otra administradora de su mismo grupo empresarial y que a consecuencia de la inversión de éste, se superen, en conjunto, los porcentajes señalados en este artículo.</a:t>
            </a:r>
            <a:endParaRPr lang="es-CL" sz="1200" kern="1200" dirty="0" smtClean="0">
              <a:solidFill>
                <a:schemeClr val="tx1"/>
              </a:solidFill>
              <a:effectLst/>
              <a:latin typeface="+mn-lt"/>
              <a:ea typeface="+mn-ea"/>
              <a:cs typeface="+mn-cs"/>
            </a:endParaRPr>
          </a:p>
          <a:p>
            <a:r>
              <a:rPr lang="es-ES_tradnl" sz="1200" kern="1200" dirty="0" smtClean="0">
                <a:solidFill>
                  <a:schemeClr val="tx1"/>
                </a:solidFill>
                <a:effectLst/>
                <a:latin typeface="+mn-lt"/>
                <a:ea typeface="+mn-ea"/>
                <a:cs typeface="+mn-cs"/>
              </a:rPr>
              <a:t>g) Contraer deudas por más del 20% del patrimonio del fondo. La Superintendencia por norma de carácter general establecerá qué se considerará como deuda para efectos de este límite. </a:t>
            </a:r>
          </a:p>
          <a:p>
            <a:endParaRPr lang="es-ES_tradnl" sz="1200" kern="1200" dirty="0" smtClean="0">
              <a:solidFill>
                <a:schemeClr val="tx1"/>
              </a:solidFill>
              <a:effectLst/>
              <a:latin typeface="+mn-lt"/>
              <a:ea typeface="+mn-ea"/>
              <a:cs typeface="+mn-cs"/>
            </a:endParaRPr>
          </a:p>
          <a:p>
            <a:r>
              <a:rPr lang="es-ES_tradnl" sz="1200" kern="1200" dirty="0" smtClean="0">
                <a:solidFill>
                  <a:schemeClr val="tx1"/>
                </a:solidFill>
                <a:effectLst/>
                <a:latin typeface="+mn-lt"/>
                <a:ea typeface="+mn-ea"/>
                <a:cs typeface="+mn-cs"/>
              </a:rPr>
              <a:t>Ejemplos menores</a:t>
            </a:r>
            <a:r>
              <a:rPr lang="es-ES_tradnl" sz="1200" kern="1200" baseline="0" dirty="0" smtClean="0">
                <a:solidFill>
                  <a:schemeClr val="tx1"/>
                </a:solidFill>
                <a:effectLst/>
                <a:latin typeface="+mn-lt"/>
                <a:ea typeface="+mn-ea"/>
                <a:cs typeface="+mn-cs"/>
              </a:rPr>
              <a:t> restricciones:</a:t>
            </a:r>
          </a:p>
          <a:p>
            <a:r>
              <a:rPr lang="es-CL" sz="1200" kern="1200" dirty="0" smtClean="0">
                <a:solidFill>
                  <a:schemeClr val="tx1"/>
                </a:solidFill>
                <a:effectLst/>
                <a:latin typeface="+mn-lt"/>
                <a:ea typeface="+mn-ea"/>
                <a:cs typeface="+mn-cs"/>
              </a:rPr>
              <a:t>Artículo 61.- Los recursos de un fondo podrán ser invertidos en cuotas de fondos gestionados por la misma administradora o por una del grupo empresarial de ésta, sólo si se cumplen las siguientes condiciones copulativas:</a:t>
            </a:r>
          </a:p>
          <a:p>
            <a:r>
              <a:rPr lang="es-CL" sz="1200" kern="1200" dirty="0" smtClean="0">
                <a:solidFill>
                  <a:schemeClr val="tx1"/>
                </a:solidFill>
                <a:effectLst/>
                <a:latin typeface="+mn-lt"/>
                <a:ea typeface="+mn-ea"/>
                <a:cs typeface="+mn-cs"/>
              </a:rPr>
              <a:t>a) el reglamento interno del fondo así lo permita expresamente;</a:t>
            </a:r>
          </a:p>
          <a:p>
            <a:r>
              <a:rPr lang="es-CL" sz="1200" kern="1200" dirty="0" smtClean="0">
                <a:solidFill>
                  <a:schemeClr val="tx1"/>
                </a:solidFill>
                <a:effectLst/>
                <a:latin typeface="+mn-lt"/>
                <a:ea typeface="+mn-ea"/>
                <a:cs typeface="+mn-cs"/>
              </a:rPr>
              <a:t>b) la política de inversión, liquidez, diversificación y endeudamiento, normas de </a:t>
            </a:r>
            <a:r>
              <a:rPr lang="es-CL" sz="1200" kern="1200" dirty="0" err="1" smtClean="0">
                <a:solidFill>
                  <a:schemeClr val="tx1"/>
                </a:solidFill>
                <a:effectLst/>
                <a:latin typeface="+mn-lt"/>
                <a:ea typeface="+mn-ea"/>
                <a:cs typeface="+mn-cs"/>
              </a:rPr>
              <a:t>rescatabilidad</a:t>
            </a:r>
            <a:r>
              <a:rPr lang="es-CL" sz="1200" kern="1200" dirty="0" smtClean="0">
                <a:solidFill>
                  <a:schemeClr val="tx1"/>
                </a:solidFill>
                <a:effectLst/>
                <a:latin typeface="+mn-lt"/>
                <a:ea typeface="+mn-ea"/>
                <a:cs typeface="+mn-cs"/>
              </a:rPr>
              <a:t>, participación en juntas y asambleas, y demás contenidas en el reglamento de los fondos en que se efectuará la inversión es consistente con la del respectivo fondo;</a:t>
            </a:r>
          </a:p>
          <a:p>
            <a:r>
              <a:rPr lang="es-CL" sz="1200" kern="1200" dirty="0" smtClean="0">
                <a:solidFill>
                  <a:schemeClr val="tx1"/>
                </a:solidFill>
                <a:effectLst/>
                <a:latin typeface="+mn-lt"/>
                <a:ea typeface="+mn-ea"/>
                <a:cs typeface="+mn-cs"/>
              </a:rPr>
              <a:t>c) se establezca en el reglamento interno del fondo, un porcentaje máximo de gastos, remuneraciones y comisiones, como porcentaje del activo del mismo, que podrá ser cargado a éste por la gestión e inversión directa e indirecta de sus recursos en tales fondos;</a:t>
            </a:r>
          </a:p>
          <a:p>
            <a:r>
              <a:rPr lang="es-CL" sz="1200" kern="1200" dirty="0" smtClean="0">
                <a:solidFill>
                  <a:schemeClr val="tx1"/>
                </a:solidFill>
                <a:effectLst/>
                <a:latin typeface="+mn-lt"/>
                <a:ea typeface="+mn-ea"/>
                <a:cs typeface="+mn-cs"/>
              </a:rPr>
              <a:t>d) Si el fondo no es dirigido a inversionistas calificados, que la inversión sea en fondos fiscalizados por la Superintendencia; y</a:t>
            </a:r>
          </a:p>
          <a:p>
            <a:r>
              <a:rPr lang="es-CL" sz="1200" kern="1200" dirty="0" smtClean="0">
                <a:solidFill>
                  <a:schemeClr val="tx1"/>
                </a:solidFill>
                <a:effectLst/>
                <a:latin typeface="+mn-lt"/>
                <a:ea typeface="+mn-ea"/>
                <a:cs typeface="+mn-cs"/>
              </a:rPr>
              <a:t>e) No se trate de inversiones recíprocas entre ellos.</a:t>
            </a:r>
          </a:p>
          <a:p>
            <a:r>
              <a:rPr lang="es-CL" sz="1200" kern="1200" dirty="0" smtClean="0">
                <a:solidFill>
                  <a:schemeClr val="tx1"/>
                </a:solidFill>
                <a:effectLst/>
                <a:latin typeface="+mn-lt"/>
                <a:ea typeface="+mn-ea"/>
                <a:cs typeface="+mn-cs"/>
              </a:rPr>
              <a:t>Artículo 62.- Los recursos de un fondo podrán ser invertidos en instrumentos emitidos o garantizados por personas relacionadas a la administradora, sólo si se cumple alguna de las siguientes condiciones:</a:t>
            </a:r>
          </a:p>
          <a:p>
            <a:r>
              <a:rPr lang="es-CL" sz="1200" kern="1200" dirty="0" smtClean="0">
                <a:solidFill>
                  <a:schemeClr val="tx1"/>
                </a:solidFill>
                <a:effectLst/>
                <a:latin typeface="+mn-lt"/>
                <a:ea typeface="+mn-ea"/>
                <a:cs typeface="+mn-cs"/>
              </a:rPr>
              <a:t>a) Sean acciones inscritas en bolsas nacionales o extranjeras, que cumplan con los requisitos de liquidez que establezca la Superintendencia mediante norma de carácter general.</a:t>
            </a:r>
          </a:p>
          <a:p>
            <a:r>
              <a:rPr lang="es-CL" sz="1200" kern="1200" dirty="0" smtClean="0">
                <a:solidFill>
                  <a:schemeClr val="tx1"/>
                </a:solidFill>
                <a:effectLst/>
                <a:latin typeface="+mn-lt"/>
                <a:ea typeface="+mn-ea"/>
                <a:cs typeface="+mn-cs"/>
              </a:rPr>
              <a:t>b) Sean títulos de deuda con clasificación de riesgo equivalente o superior a aquélla que determine fundadamente la Superintendencia mediante norma de carácter general.</a:t>
            </a:r>
          </a:p>
          <a:p>
            <a:r>
              <a:rPr lang="es-CL" sz="1200" kern="1200" dirty="0" smtClean="0">
                <a:solidFill>
                  <a:schemeClr val="tx1"/>
                </a:solidFill>
                <a:effectLst/>
                <a:latin typeface="+mn-lt"/>
                <a:ea typeface="+mn-ea"/>
                <a:cs typeface="+mn-cs"/>
              </a:rPr>
              <a:t>c) Que el fondo esté dirigido a inversionistas calificados y el reglamento interno del mismo contemple expresamente esa posibilidad, con sus límites correspondientes.</a:t>
            </a:r>
          </a:p>
          <a:p>
            <a:r>
              <a:rPr lang="es-ES_tradnl" sz="1200" kern="1200" dirty="0" smtClean="0">
                <a:solidFill>
                  <a:schemeClr val="tx1"/>
                </a:solidFill>
                <a:effectLst/>
                <a:latin typeface="+mn-lt"/>
                <a:ea typeface="+mn-ea"/>
                <a:cs typeface="+mn-cs"/>
              </a:rPr>
              <a:t>Artículo 56.- (Ley</a:t>
            </a:r>
            <a:r>
              <a:rPr lang="es-ES_tradnl" sz="1200" kern="1200" baseline="0" dirty="0" smtClean="0">
                <a:solidFill>
                  <a:schemeClr val="tx1"/>
                </a:solidFill>
                <a:effectLst/>
                <a:latin typeface="+mn-lt"/>
                <a:ea typeface="+mn-ea"/>
                <a:cs typeface="+mn-cs"/>
              </a:rPr>
              <a:t> actual tiene lista de tipos de instrumentos en que se puede invertir – art. 5 Ley 18.815 y art.13 D.L. 1.328) </a:t>
            </a:r>
            <a:r>
              <a:rPr lang="es-ES_tradnl" sz="1200" kern="1200" dirty="0" smtClean="0">
                <a:solidFill>
                  <a:schemeClr val="tx1"/>
                </a:solidFill>
                <a:effectLst/>
                <a:latin typeface="+mn-lt"/>
                <a:ea typeface="+mn-ea"/>
                <a:cs typeface="+mn-cs"/>
              </a:rPr>
              <a:t>Sin perjuicio de las cantidades que mantengan en dinero efectivo o moneda extranjera, la inversión de los recursos del fondo podrá efectuarse en todo tipo de instrumentos, contratos o bienes, o certificados representativos de éstos, que cumplan con los requisitos generales y formales que establezca la Superintendencia, mediante norma de carácter general.</a:t>
            </a:r>
            <a:endParaRPr lang="es-CL" sz="1200" kern="1200" dirty="0">
              <a:solidFill>
                <a:schemeClr val="tx1"/>
              </a:solidFill>
              <a:effectLst/>
              <a:latin typeface="+mn-lt"/>
              <a:ea typeface="+mn-ea"/>
              <a:cs typeface="+mn-cs"/>
            </a:endParaRPr>
          </a:p>
        </p:txBody>
      </p:sp>
      <p:sp>
        <p:nvSpPr>
          <p:cNvPr id="4" name="3 Marcador de número de diapositiva"/>
          <p:cNvSpPr>
            <a:spLocks noGrp="1"/>
          </p:cNvSpPr>
          <p:nvPr>
            <p:ph type="sldNum" sz="quarter" idx="10"/>
          </p:nvPr>
        </p:nvSpPr>
        <p:spPr/>
        <p:txBody>
          <a:bodyPr/>
          <a:lstStyle/>
          <a:p>
            <a:fld id="{CF0C379C-433F-4C9D-86CA-59F0E782BBBA}" type="slidenum">
              <a:rPr lang="es-CL" smtClean="0"/>
              <a:t>5</a:t>
            </a:fld>
            <a:endParaRPr lang="es-CL"/>
          </a:p>
        </p:txBody>
      </p:sp>
    </p:spTree>
    <p:extLst>
      <p:ext uri="{BB962C8B-B14F-4D97-AF65-F5344CB8AC3E}">
        <p14:creationId xmlns:p14="http://schemas.microsoft.com/office/powerpoint/2010/main" val="34392366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CL" dirty="0" smtClean="0"/>
              <a:t>Controles</a:t>
            </a:r>
            <a:r>
              <a:rPr lang="es-CL" baseline="0" dirty="0" smtClean="0"/>
              <a:t> SBR:</a:t>
            </a:r>
          </a:p>
          <a:p>
            <a:r>
              <a:rPr lang="es-ES_tradnl" sz="1200" kern="1200" dirty="0" smtClean="0">
                <a:solidFill>
                  <a:schemeClr val="tx1"/>
                </a:solidFill>
                <a:effectLst/>
                <a:latin typeface="+mn-lt"/>
                <a:ea typeface="+mn-ea"/>
                <a:cs typeface="+mn-cs"/>
              </a:rPr>
              <a:t>Artículo 4°.- Las administradoras estarán sujetas a las siguientes reglas especiales:</a:t>
            </a:r>
            <a:endParaRPr lang="es-CL" sz="1200" kern="1200" dirty="0" smtClean="0">
              <a:solidFill>
                <a:schemeClr val="tx1"/>
              </a:solidFill>
              <a:effectLst/>
              <a:latin typeface="+mn-lt"/>
              <a:ea typeface="+mn-ea"/>
              <a:cs typeface="+mn-cs"/>
            </a:endParaRPr>
          </a:p>
          <a:p>
            <a:r>
              <a:rPr lang="es-ES_tradnl" sz="1200" kern="1200" dirty="0" smtClean="0">
                <a:solidFill>
                  <a:schemeClr val="tx1"/>
                </a:solidFill>
                <a:effectLst/>
                <a:latin typeface="+mn-lt"/>
                <a:ea typeface="+mn-ea"/>
                <a:cs typeface="+mn-cs"/>
              </a:rPr>
              <a:t>d) Sólo podrán iniciar sus funciones, una vez que hayan acreditado a satisfacción de la Superintendencia que cumplen los requisitos legales y que cuentan con las políticas, procedimientos y controles que ésta requiera, mediante norma de carácter general, para resguardar adecuadamente los intereses de los partícipes y recursos de los fondos.</a:t>
            </a:r>
            <a:endParaRPr lang="es-CL" sz="1200" kern="1200" dirty="0" smtClean="0">
              <a:solidFill>
                <a:schemeClr val="tx1"/>
              </a:solidFill>
              <a:effectLst/>
              <a:latin typeface="+mn-lt"/>
              <a:ea typeface="+mn-ea"/>
              <a:cs typeface="+mn-cs"/>
            </a:endParaRPr>
          </a:p>
          <a:p>
            <a:endParaRPr lang="es-CL" dirty="0" smtClean="0"/>
          </a:p>
          <a:p>
            <a:endParaRPr lang="es-CL" dirty="0" smtClean="0"/>
          </a:p>
          <a:p>
            <a:r>
              <a:rPr lang="es-CL" dirty="0" smtClean="0"/>
              <a:t>Garantía SBR:</a:t>
            </a:r>
          </a:p>
          <a:p>
            <a:r>
              <a:rPr lang="es-ES_tradnl" sz="1200" kern="1200" dirty="0" smtClean="0">
                <a:solidFill>
                  <a:schemeClr val="tx1"/>
                </a:solidFill>
                <a:effectLst/>
                <a:latin typeface="+mn-lt"/>
                <a:ea typeface="+mn-ea"/>
                <a:cs typeface="+mn-cs"/>
              </a:rPr>
              <a:t>Artículo 13.- Actualización anual de la garantía. El monto de la garantía deberá actualizarse anualmente, para cada fondo, de manera que dicho monto sea siempre, a lo menos, equivalente al mayor valor entre: </a:t>
            </a:r>
            <a:endParaRPr lang="es-CL" sz="1200" kern="1200" dirty="0" smtClean="0">
              <a:solidFill>
                <a:schemeClr val="tx1"/>
              </a:solidFill>
              <a:effectLst/>
              <a:latin typeface="+mn-lt"/>
              <a:ea typeface="+mn-ea"/>
              <a:cs typeface="+mn-cs"/>
            </a:endParaRPr>
          </a:p>
          <a:p>
            <a:r>
              <a:rPr lang="es-ES_tradnl" sz="1200" kern="1200" dirty="0" smtClean="0">
                <a:solidFill>
                  <a:schemeClr val="tx1"/>
                </a:solidFill>
                <a:effectLst/>
                <a:latin typeface="+mn-lt"/>
                <a:ea typeface="+mn-ea"/>
                <a:cs typeface="+mn-cs"/>
              </a:rPr>
              <a:t>i) 10.000 unidades de fomento;</a:t>
            </a:r>
            <a:endParaRPr lang="es-CL" sz="1200" kern="1200" dirty="0" smtClean="0">
              <a:solidFill>
                <a:schemeClr val="tx1"/>
              </a:solidFill>
              <a:effectLst/>
              <a:latin typeface="+mn-lt"/>
              <a:ea typeface="+mn-ea"/>
              <a:cs typeface="+mn-cs"/>
            </a:endParaRPr>
          </a:p>
          <a:p>
            <a:r>
              <a:rPr lang="es-ES_tradnl" sz="1200" kern="1200" dirty="0" smtClean="0">
                <a:solidFill>
                  <a:schemeClr val="tx1"/>
                </a:solidFill>
                <a:effectLst/>
                <a:latin typeface="+mn-lt"/>
                <a:ea typeface="+mn-ea"/>
                <a:cs typeface="+mn-cs"/>
              </a:rPr>
              <a:t>ii) el 1% del patrimonio promedio diario del fondo, correspondiente al trimestre calendario anterior a la fecha de su actualización, o</a:t>
            </a:r>
            <a:endParaRPr lang="es-CL" sz="1200" kern="1200" dirty="0" smtClean="0">
              <a:solidFill>
                <a:schemeClr val="tx1"/>
              </a:solidFill>
              <a:effectLst/>
              <a:latin typeface="+mn-lt"/>
              <a:ea typeface="+mn-ea"/>
              <a:cs typeface="+mn-cs"/>
            </a:endParaRPr>
          </a:p>
          <a:p>
            <a:r>
              <a:rPr lang="es-ES_tradnl" sz="1200" kern="1200" dirty="0" smtClean="0">
                <a:solidFill>
                  <a:schemeClr val="tx1"/>
                </a:solidFill>
                <a:effectLst/>
                <a:latin typeface="+mn-lt"/>
                <a:ea typeface="+mn-ea"/>
                <a:cs typeface="+mn-cs"/>
              </a:rPr>
              <a:t>iii) </a:t>
            </a:r>
            <a:r>
              <a:rPr lang="es-ES_tradnl" sz="1200" b="1" kern="1200" dirty="0" smtClean="0">
                <a:solidFill>
                  <a:schemeClr val="tx1"/>
                </a:solidFill>
                <a:effectLst/>
                <a:latin typeface="+mn-lt"/>
                <a:ea typeface="+mn-ea"/>
                <a:cs typeface="+mn-cs"/>
              </a:rPr>
              <a:t>aquél porcentaje del patrimonio diario del fondo, correspondiente al trimestre calendario anterior a la fecha de su actualización, que determine la Superintendencia en función de la calidad de la gestión de riesgos que posea la administradora en cuestión. La calidad de la gestión de riesgos será medida según una metodología estándar que considerará los riesgos de los activos y riesgos operacionales, entre otros. Dicha metodología y demás parámetros serán fijados en el Reglamento.</a:t>
            </a:r>
            <a:endParaRPr lang="es-CL" sz="1200" b="1" kern="1200" dirty="0" smtClean="0">
              <a:solidFill>
                <a:schemeClr val="tx1"/>
              </a:solidFill>
              <a:effectLst/>
              <a:latin typeface="+mn-lt"/>
              <a:ea typeface="+mn-ea"/>
              <a:cs typeface="+mn-cs"/>
            </a:endParaRPr>
          </a:p>
          <a:p>
            <a:r>
              <a:rPr lang="es-ES_tradnl" sz="1200" kern="1200" dirty="0" smtClean="0">
                <a:solidFill>
                  <a:schemeClr val="tx1"/>
                </a:solidFill>
                <a:effectLst/>
                <a:latin typeface="+mn-lt"/>
                <a:ea typeface="+mn-ea"/>
                <a:cs typeface="+mn-cs"/>
              </a:rPr>
              <a:t>Con todo, el porcentaje que establezca la Superintendencia, no podrá ser superior al 5% del patrimonio promedio diario del fondo, correspondiente al trimestre calendario anterior a la fecha de su actualización.</a:t>
            </a:r>
            <a:endParaRPr lang="es-CL" sz="1200" kern="1200" dirty="0" smtClean="0">
              <a:solidFill>
                <a:schemeClr val="tx1"/>
              </a:solidFill>
              <a:effectLst/>
              <a:latin typeface="+mn-lt"/>
              <a:ea typeface="+mn-ea"/>
              <a:cs typeface="+mn-cs"/>
            </a:endParaRPr>
          </a:p>
          <a:p>
            <a:r>
              <a:rPr lang="es-ES_tradnl" sz="1200" kern="1200" dirty="0" smtClean="0">
                <a:solidFill>
                  <a:schemeClr val="tx1"/>
                </a:solidFill>
                <a:effectLst/>
                <a:latin typeface="+mn-lt"/>
                <a:ea typeface="+mn-ea"/>
                <a:cs typeface="+mn-cs"/>
              </a:rPr>
              <a:t>La Superintendencia, mediante una norma de carácter general, determinará la forma de cálculo del patrimonio promedio diario del fondo.</a:t>
            </a:r>
          </a:p>
          <a:p>
            <a:endParaRPr lang="es-ES_tradnl" sz="1200" kern="1200" dirty="0" smtClean="0">
              <a:solidFill>
                <a:schemeClr val="tx1"/>
              </a:solidFill>
              <a:effectLst/>
              <a:latin typeface="+mn-lt"/>
              <a:ea typeface="+mn-ea"/>
              <a:cs typeface="+mn-cs"/>
            </a:endParaRPr>
          </a:p>
          <a:p>
            <a:r>
              <a:rPr lang="es-ES_tradnl" sz="1200" kern="1200" dirty="0" smtClean="0">
                <a:solidFill>
                  <a:schemeClr val="tx1"/>
                </a:solidFill>
                <a:effectLst/>
                <a:latin typeface="+mn-lt"/>
                <a:ea typeface="+mn-ea"/>
                <a:cs typeface="+mn-cs"/>
              </a:rPr>
              <a:t>Acreditación (sería ideal que se eliminara lo que está en negrilla, ya que es un criterio distinto al de intermediarios. Lo puso SEGPRES y estamos tratando</a:t>
            </a:r>
            <a:r>
              <a:rPr lang="es-ES_tradnl" sz="1200" kern="1200" baseline="0" dirty="0" smtClean="0">
                <a:solidFill>
                  <a:schemeClr val="tx1"/>
                </a:solidFill>
                <a:effectLst/>
                <a:latin typeface="+mn-lt"/>
                <a:ea typeface="+mn-ea"/>
                <a:cs typeface="+mn-cs"/>
              </a:rPr>
              <a:t> que se cambie por indicación.)</a:t>
            </a:r>
            <a:r>
              <a:rPr lang="es-ES_tradnl" sz="1200" kern="1200" dirty="0" smtClean="0">
                <a:solidFill>
                  <a:schemeClr val="tx1"/>
                </a:solidFill>
                <a:effectLst/>
                <a:latin typeface="+mn-lt"/>
                <a:ea typeface="+mn-ea"/>
                <a:cs typeface="+mn-cs"/>
              </a:rPr>
              <a:t>:</a:t>
            </a:r>
          </a:p>
          <a:p>
            <a:r>
              <a:rPr lang="es-CL" sz="1200" kern="1200" dirty="0" smtClean="0">
                <a:solidFill>
                  <a:schemeClr val="tx1"/>
                </a:solidFill>
                <a:effectLst/>
                <a:latin typeface="+mn-lt"/>
                <a:ea typeface="+mn-ea"/>
                <a:cs typeface="+mn-cs"/>
              </a:rPr>
              <a:t>Artículo 8°.- Los directores, gerentes, administradores o ejecutivos principales de la administradora, así como quienes realicen para ésta funciones de relevancia en la comercialización de las cuotas de fondos, en el proceso de elección o toma de decisiones de inversión para fondos, en la realización de operaciones de fondos y gestión de riesgos en la administradora, deberán contar con la idoneidad y los conocimientos suficientes sobre gestión </a:t>
            </a:r>
            <a:r>
              <a:rPr lang="es-CL" sz="1200" kern="1200" dirty="0" err="1" smtClean="0">
                <a:solidFill>
                  <a:schemeClr val="tx1"/>
                </a:solidFill>
                <a:effectLst/>
                <a:latin typeface="+mn-lt"/>
                <a:ea typeface="+mn-ea"/>
                <a:cs typeface="+mn-cs"/>
              </a:rPr>
              <a:t>y,o</a:t>
            </a:r>
            <a:r>
              <a:rPr lang="es-CL" sz="1200" kern="1200" dirty="0" smtClean="0">
                <a:solidFill>
                  <a:schemeClr val="tx1"/>
                </a:solidFill>
                <a:effectLst/>
                <a:latin typeface="+mn-lt"/>
                <a:ea typeface="+mn-ea"/>
                <a:cs typeface="+mn-cs"/>
              </a:rPr>
              <a:t> comercialización de fondos. La Superintendencia mediante norma de carácter general, establecerá los parámetros y estándares dentro de los cuales se presumirá que se cumple con la idoneidad y conocimientos requeridos en este inciso, los que deberán distinguir las distintas funciones dentro de la administradora.</a:t>
            </a:r>
          </a:p>
          <a:p>
            <a:r>
              <a:rPr lang="es-CL" sz="1200" b="1" kern="1200" dirty="0" smtClean="0">
                <a:solidFill>
                  <a:schemeClr val="tx1"/>
                </a:solidFill>
                <a:effectLst/>
                <a:latin typeface="+mn-lt"/>
                <a:ea typeface="+mn-ea"/>
                <a:cs typeface="+mn-cs"/>
              </a:rPr>
              <a:t>La Superintendencia podrá fiscalizar el cumplimiento de dichos requisitos de idoneidad. En caso que concluyere que existe incumplimiento, deberá consignarlo en una resolución fundada, de carácter reservado, la que propondrá las medidas que permitan cumplir con dicho requisito.</a:t>
            </a:r>
          </a:p>
          <a:p>
            <a:r>
              <a:rPr lang="es-CL" sz="1200" b="1" kern="1200" dirty="0" smtClean="0">
                <a:solidFill>
                  <a:schemeClr val="tx1"/>
                </a:solidFill>
                <a:effectLst/>
                <a:latin typeface="+mn-lt"/>
                <a:ea typeface="+mn-ea"/>
                <a:cs typeface="+mn-cs"/>
              </a:rPr>
              <a:t>En contra de dicha resolución podrán interponerse los recursos indicados en los artículos 45 y 46 del decreto ley Nº 3.538, de 1980. Una vez vencidos los plazos para interponerlos, la administradora deberá adoptar las medidas conducentes a superar la falta de idoneidad detectada, dentro del plazo que para ello establezca la resolución y, en caso contrario, servirá de antecedente para determinar la responsabilidad que cupiere a la administradora, de comprobarse que existe relación con los perjuicios que se produzcan con posterioridad.</a:t>
            </a:r>
          </a:p>
          <a:p>
            <a:endParaRPr lang="es-ES_tradnl" sz="1200" kern="1200" dirty="0" smtClean="0">
              <a:solidFill>
                <a:schemeClr val="tx1"/>
              </a:solidFill>
              <a:effectLst/>
              <a:latin typeface="+mn-lt"/>
              <a:ea typeface="+mn-ea"/>
              <a:cs typeface="+mn-cs"/>
            </a:endParaRPr>
          </a:p>
          <a:p>
            <a:r>
              <a:rPr lang="es-ES_tradnl" sz="1200" kern="1200" dirty="0" smtClean="0">
                <a:solidFill>
                  <a:schemeClr val="tx1"/>
                </a:solidFill>
                <a:effectLst/>
                <a:latin typeface="+mn-lt"/>
                <a:ea typeface="+mn-ea"/>
                <a:cs typeface="+mn-cs"/>
              </a:rPr>
              <a:t>Artículo 41.- Agentes para suscripción y rescate de cuotas. Las colocaciones y rescates de cuotas, podrán efectuarse directamente por la administradora o por agentes que serán mandatarios de ésta para los efectos de la suscripción y rescate de cuotas u otra clase de operaciones que por su intermedio efectúen los partícipes del fondo.</a:t>
            </a:r>
            <a:endParaRPr lang="es-CL" sz="1200" kern="1200" dirty="0" smtClean="0">
              <a:solidFill>
                <a:schemeClr val="tx1"/>
              </a:solidFill>
              <a:effectLst/>
              <a:latin typeface="+mn-lt"/>
              <a:ea typeface="+mn-ea"/>
              <a:cs typeface="+mn-cs"/>
            </a:endParaRPr>
          </a:p>
          <a:p>
            <a:r>
              <a:rPr lang="es-ES_tradnl" sz="1200" kern="1200" dirty="0" smtClean="0">
                <a:solidFill>
                  <a:schemeClr val="tx1"/>
                </a:solidFill>
                <a:effectLst/>
                <a:latin typeface="+mn-lt"/>
                <a:ea typeface="+mn-ea"/>
                <a:cs typeface="+mn-cs"/>
              </a:rPr>
              <a:t>Dichos agentes deberán acreditar a satisfacción de la Superintendencia que cuentan con la idoneidad y los conocimientos suficientes sobre comercialización de fondos. Dicha acreditación se efectuará en la forma y periodicidad que establezca la Superintendencia mediante norma de carácter general.</a:t>
            </a:r>
            <a:endParaRPr lang="es-CL" sz="1200" kern="1200" dirty="0" smtClean="0">
              <a:solidFill>
                <a:schemeClr val="tx1"/>
              </a:solidFill>
              <a:effectLst/>
              <a:latin typeface="+mn-lt"/>
              <a:ea typeface="+mn-ea"/>
              <a:cs typeface="+mn-cs"/>
            </a:endParaRPr>
          </a:p>
          <a:p>
            <a:endParaRPr lang="es-ES_tradnl" sz="1200" kern="1200" dirty="0" smtClean="0">
              <a:solidFill>
                <a:schemeClr val="tx1"/>
              </a:solidFill>
              <a:effectLst/>
              <a:latin typeface="+mn-lt"/>
              <a:ea typeface="+mn-ea"/>
              <a:cs typeface="+mn-cs"/>
            </a:endParaRPr>
          </a:p>
        </p:txBody>
      </p:sp>
      <p:sp>
        <p:nvSpPr>
          <p:cNvPr id="4" name="3 Marcador de número de diapositiva"/>
          <p:cNvSpPr>
            <a:spLocks noGrp="1"/>
          </p:cNvSpPr>
          <p:nvPr>
            <p:ph type="sldNum" sz="quarter" idx="10"/>
          </p:nvPr>
        </p:nvSpPr>
        <p:spPr/>
        <p:txBody>
          <a:bodyPr/>
          <a:lstStyle/>
          <a:p>
            <a:fld id="{CF0C379C-433F-4C9D-86CA-59F0E782BBBA}" type="slidenum">
              <a:rPr lang="es-CL" smtClean="0"/>
              <a:t>7</a:t>
            </a:fld>
            <a:endParaRPr lang="es-CL"/>
          </a:p>
        </p:txBody>
      </p:sp>
    </p:spTree>
    <p:extLst>
      <p:ext uri="{BB962C8B-B14F-4D97-AF65-F5344CB8AC3E}">
        <p14:creationId xmlns:p14="http://schemas.microsoft.com/office/powerpoint/2010/main" val="42300472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CL" dirty="0" smtClean="0"/>
              <a:t>Controles</a:t>
            </a:r>
            <a:r>
              <a:rPr lang="es-CL" baseline="0" dirty="0" smtClean="0"/>
              <a:t> SBR:</a:t>
            </a:r>
          </a:p>
          <a:p>
            <a:r>
              <a:rPr lang="es-ES_tradnl" sz="1200" kern="1200" dirty="0" smtClean="0">
                <a:solidFill>
                  <a:schemeClr val="tx1"/>
                </a:solidFill>
                <a:effectLst/>
                <a:latin typeface="+mn-lt"/>
                <a:ea typeface="+mn-ea"/>
                <a:cs typeface="+mn-cs"/>
              </a:rPr>
              <a:t>Artículo 4°.- Las administradoras estarán sujetas a las siguientes reglas especiales:</a:t>
            </a:r>
            <a:endParaRPr lang="es-CL" sz="1200" kern="1200" dirty="0" smtClean="0">
              <a:solidFill>
                <a:schemeClr val="tx1"/>
              </a:solidFill>
              <a:effectLst/>
              <a:latin typeface="+mn-lt"/>
              <a:ea typeface="+mn-ea"/>
              <a:cs typeface="+mn-cs"/>
            </a:endParaRPr>
          </a:p>
          <a:p>
            <a:r>
              <a:rPr lang="es-ES_tradnl" sz="1200" kern="1200" dirty="0" smtClean="0">
                <a:solidFill>
                  <a:schemeClr val="tx1"/>
                </a:solidFill>
                <a:effectLst/>
                <a:latin typeface="+mn-lt"/>
                <a:ea typeface="+mn-ea"/>
                <a:cs typeface="+mn-cs"/>
              </a:rPr>
              <a:t>d) Sólo podrán iniciar sus funciones, una vez que hayan acreditado a satisfacción de la Superintendencia que cumplen los requisitos legales y que cuentan con las políticas, procedimientos y controles que ésta requiera, mediante norma de carácter general, para resguardar adecuadamente los intereses de los partícipes y recursos de los fondos.</a:t>
            </a:r>
            <a:endParaRPr lang="es-CL" sz="1200" kern="1200" dirty="0" smtClean="0">
              <a:solidFill>
                <a:schemeClr val="tx1"/>
              </a:solidFill>
              <a:effectLst/>
              <a:latin typeface="+mn-lt"/>
              <a:ea typeface="+mn-ea"/>
              <a:cs typeface="+mn-cs"/>
            </a:endParaRPr>
          </a:p>
          <a:p>
            <a:endParaRPr lang="es-CL" dirty="0" smtClean="0"/>
          </a:p>
          <a:p>
            <a:endParaRPr lang="es-CL" dirty="0" smtClean="0"/>
          </a:p>
          <a:p>
            <a:r>
              <a:rPr lang="es-CL" dirty="0" smtClean="0"/>
              <a:t>Garantía SBR:</a:t>
            </a:r>
          </a:p>
          <a:p>
            <a:r>
              <a:rPr lang="es-ES_tradnl" sz="1200" kern="1200" dirty="0" smtClean="0">
                <a:solidFill>
                  <a:schemeClr val="tx1"/>
                </a:solidFill>
                <a:effectLst/>
                <a:latin typeface="+mn-lt"/>
                <a:ea typeface="+mn-ea"/>
                <a:cs typeface="+mn-cs"/>
              </a:rPr>
              <a:t>Artículo 13.- Actualización anual de la garantía. El monto de la garantía deberá actualizarse anualmente, para cada fondo, de manera que dicho monto sea siempre, a lo menos, equivalente al mayor valor entre: </a:t>
            </a:r>
            <a:endParaRPr lang="es-CL" sz="1200" kern="1200" dirty="0" smtClean="0">
              <a:solidFill>
                <a:schemeClr val="tx1"/>
              </a:solidFill>
              <a:effectLst/>
              <a:latin typeface="+mn-lt"/>
              <a:ea typeface="+mn-ea"/>
              <a:cs typeface="+mn-cs"/>
            </a:endParaRPr>
          </a:p>
          <a:p>
            <a:r>
              <a:rPr lang="es-ES_tradnl" sz="1200" kern="1200" dirty="0" smtClean="0">
                <a:solidFill>
                  <a:schemeClr val="tx1"/>
                </a:solidFill>
                <a:effectLst/>
                <a:latin typeface="+mn-lt"/>
                <a:ea typeface="+mn-ea"/>
                <a:cs typeface="+mn-cs"/>
              </a:rPr>
              <a:t>i) 10.000 unidades de fomento;</a:t>
            </a:r>
            <a:endParaRPr lang="es-CL" sz="1200" kern="1200" dirty="0" smtClean="0">
              <a:solidFill>
                <a:schemeClr val="tx1"/>
              </a:solidFill>
              <a:effectLst/>
              <a:latin typeface="+mn-lt"/>
              <a:ea typeface="+mn-ea"/>
              <a:cs typeface="+mn-cs"/>
            </a:endParaRPr>
          </a:p>
          <a:p>
            <a:r>
              <a:rPr lang="es-ES_tradnl" sz="1200" kern="1200" dirty="0" smtClean="0">
                <a:solidFill>
                  <a:schemeClr val="tx1"/>
                </a:solidFill>
                <a:effectLst/>
                <a:latin typeface="+mn-lt"/>
                <a:ea typeface="+mn-ea"/>
                <a:cs typeface="+mn-cs"/>
              </a:rPr>
              <a:t>ii) el 1% del patrimonio promedio diario del fondo, correspondiente al trimestre calendario anterior a la fecha de su actualización, o</a:t>
            </a:r>
            <a:endParaRPr lang="es-CL" sz="1200" kern="1200" dirty="0" smtClean="0">
              <a:solidFill>
                <a:schemeClr val="tx1"/>
              </a:solidFill>
              <a:effectLst/>
              <a:latin typeface="+mn-lt"/>
              <a:ea typeface="+mn-ea"/>
              <a:cs typeface="+mn-cs"/>
            </a:endParaRPr>
          </a:p>
          <a:p>
            <a:r>
              <a:rPr lang="es-ES_tradnl" sz="1200" kern="1200" dirty="0" smtClean="0">
                <a:solidFill>
                  <a:schemeClr val="tx1"/>
                </a:solidFill>
                <a:effectLst/>
                <a:latin typeface="+mn-lt"/>
                <a:ea typeface="+mn-ea"/>
                <a:cs typeface="+mn-cs"/>
              </a:rPr>
              <a:t>iii) </a:t>
            </a:r>
            <a:r>
              <a:rPr lang="es-ES_tradnl" sz="1200" b="1" kern="1200" dirty="0" smtClean="0">
                <a:solidFill>
                  <a:schemeClr val="tx1"/>
                </a:solidFill>
                <a:effectLst/>
                <a:latin typeface="+mn-lt"/>
                <a:ea typeface="+mn-ea"/>
                <a:cs typeface="+mn-cs"/>
              </a:rPr>
              <a:t>aquél porcentaje del patrimonio diario del fondo, correspondiente al trimestre calendario anterior a la fecha de su actualización, que determine la Superintendencia en función de la calidad de la gestión de riesgos que posea la administradora en cuestión. La calidad de la gestión de riesgos será medida según una metodología estándar que considerará los riesgos de los activos y riesgos operacionales, entre otros. Dicha metodología y demás parámetros serán fijados en el Reglamento.</a:t>
            </a:r>
            <a:endParaRPr lang="es-CL" sz="1200" b="1" kern="1200" dirty="0" smtClean="0">
              <a:solidFill>
                <a:schemeClr val="tx1"/>
              </a:solidFill>
              <a:effectLst/>
              <a:latin typeface="+mn-lt"/>
              <a:ea typeface="+mn-ea"/>
              <a:cs typeface="+mn-cs"/>
            </a:endParaRPr>
          </a:p>
          <a:p>
            <a:r>
              <a:rPr lang="es-ES_tradnl" sz="1200" kern="1200" dirty="0" smtClean="0">
                <a:solidFill>
                  <a:schemeClr val="tx1"/>
                </a:solidFill>
                <a:effectLst/>
                <a:latin typeface="+mn-lt"/>
                <a:ea typeface="+mn-ea"/>
                <a:cs typeface="+mn-cs"/>
              </a:rPr>
              <a:t>Con todo, el porcentaje que establezca la Superintendencia, no podrá ser superior al 5% del patrimonio promedio diario del fondo, correspondiente al trimestre calendario anterior a la fecha de su actualización.</a:t>
            </a:r>
            <a:endParaRPr lang="es-CL" sz="1200" kern="1200" dirty="0" smtClean="0">
              <a:solidFill>
                <a:schemeClr val="tx1"/>
              </a:solidFill>
              <a:effectLst/>
              <a:latin typeface="+mn-lt"/>
              <a:ea typeface="+mn-ea"/>
              <a:cs typeface="+mn-cs"/>
            </a:endParaRPr>
          </a:p>
          <a:p>
            <a:r>
              <a:rPr lang="es-ES_tradnl" sz="1200" kern="1200" dirty="0" smtClean="0">
                <a:solidFill>
                  <a:schemeClr val="tx1"/>
                </a:solidFill>
                <a:effectLst/>
                <a:latin typeface="+mn-lt"/>
                <a:ea typeface="+mn-ea"/>
                <a:cs typeface="+mn-cs"/>
              </a:rPr>
              <a:t>La Superintendencia, mediante una norma de carácter general, determinará la forma de cálculo del patrimonio promedio diario del fondo.</a:t>
            </a:r>
          </a:p>
          <a:p>
            <a:endParaRPr lang="es-ES_tradnl" sz="1200" kern="1200" dirty="0" smtClean="0">
              <a:solidFill>
                <a:schemeClr val="tx1"/>
              </a:solidFill>
              <a:effectLst/>
              <a:latin typeface="+mn-lt"/>
              <a:ea typeface="+mn-ea"/>
              <a:cs typeface="+mn-cs"/>
            </a:endParaRPr>
          </a:p>
          <a:p>
            <a:r>
              <a:rPr lang="es-ES_tradnl" sz="1200" kern="1200" dirty="0" smtClean="0">
                <a:solidFill>
                  <a:schemeClr val="tx1"/>
                </a:solidFill>
                <a:effectLst/>
                <a:latin typeface="+mn-lt"/>
                <a:ea typeface="+mn-ea"/>
                <a:cs typeface="+mn-cs"/>
              </a:rPr>
              <a:t>Acreditación (sería ideal que se eliminara lo que está en negrilla, ya que es un criterio distinto al de intermediarios. Lo puso SEGPRES y estamos tratando</a:t>
            </a:r>
            <a:r>
              <a:rPr lang="es-ES_tradnl" sz="1200" kern="1200" baseline="0" dirty="0" smtClean="0">
                <a:solidFill>
                  <a:schemeClr val="tx1"/>
                </a:solidFill>
                <a:effectLst/>
                <a:latin typeface="+mn-lt"/>
                <a:ea typeface="+mn-ea"/>
                <a:cs typeface="+mn-cs"/>
              </a:rPr>
              <a:t> que se cambie por indicación.)</a:t>
            </a:r>
            <a:r>
              <a:rPr lang="es-ES_tradnl" sz="1200" kern="1200" dirty="0" smtClean="0">
                <a:solidFill>
                  <a:schemeClr val="tx1"/>
                </a:solidFill>
                <a:effectLst/>
                <a:latin typeface="+mn-lt"/>
                <a:ea typeface="+mn-ea"/>
                <a:cs typeface="+mn-cs"/>
              </a:rPr>
              <a:t>:</a:t>
            </a:r>
          </a:p>
          <a:p>
            <a:r>
              <a:rPr lang="es-CL" sz="1200" kern="1200" dirty="0" smtClean="0">
                <a:solidFill>
                  <a:schemeClr val="tx1"/>
                </a:solidFill>
                <a:effectLst/>
                <a:latin typeface="+mn-lt"/>
                <a:ea typeface="+mn-ea"/>
                <a:cs typeface="+mn-cs"/>
              </a:rPr>
              <a:t>Artículo 8°.- Los directores, gerentes, administradores o ejecutivos principales de la administradora, así como quienes realicen para ésta funciones de relevancia en la comercialización de las cuotas de fondos, en el proceso de elección o toma de decisiones de inversión para fondos, en la realización de operaciones de fondos y gestión de riesgos en la administradora, deberán contar con la idoneidad y los conocimientos suficientes sobre gestión </a:t>
            </a:r>
            <a:r>
              <a:rPr lang="es-CL" sz="1200" kern="1200" dirty="0" err="1" smtClean="0">
                <a:solidFill>
                  <a:schemeClr val="tx1"/>
                </a:solidFill>
                <a:effectLst/>
                <a:latin typeface="+mn-lt"/>
                <a:ea typeface="+mn-ea"/>
                <a:cs typeface="+mn-cs"/>
              </a:rPr>
              <a:t>y,o</a:t>
            </a:r>
            <a:r>
              <a:rPr lang="es-CL" sz="1200" kern="1200" dirty="0" smtClean="0">
                <a:solidFill>
                  <a:schemeClr val="tx1"/>
                </a:solidFill>
                <a:effectLst/>
                <a:latin typeface="+mn-lt"/>
                <a:ea typeface="+mn-ea"/>
                <a:cs typeface="+mn-cs"/>
              </a:rPr>
              <a:t> comercialización de fondos. La Superintendencia mediante norma de carácter general, establecerá los parámetros y estándares dentro de los cuales se presumirá que se cumple con la idoneidad y conocimientos requeridos en este inciso, los que deberán distinguir las distintas funciones dentro de la administradora.</a:t>
            </a:r>
          </a:p>
          <a:p>
            <a:r>
              <a:rPr lang="es-CL" sz="1200" b="1" kern="1200" dirty="0" smtClean="0">
                <a:solidFill>
                  <a:schemeClr val="tx1"/>
                </a:solidFill>
                <a:effectLst/>
                <a:latin typeface="+mn-lt"/>
                <a:ea typeface="+mn-ea"/>
                <a:cs typeface="+mn-cs"/>
              </a:rPr>
              <a:t>La Superintendencia podrá fiscalizar el cumplimiento de dichos requisitos de idoneidad. En caso que concluyere que existe incumplimiento, deberá consignarlo en una resolución fundada, de carácter reservado, la que propondrá las medidas que permitan cumplir con dicho requisito.</a:t>
            </a:r>
          </a:p>
          <a:p>
            <a:r>
              <a:rPr lang="es-CL" sz="1200" b="1" kern="1200" dirty="0" smtClean="0">
                <a:solidFill>
                  <a:schemeClr val="tx1"/>
                </a:solidFill>
                <a:effectLst/>
                <a:latin typeface="+mn-lt"/>
                <a:ea typeface="+mn-ea"/>
                <a:cs typeface="+mn-cs"/>
              </a:rPr>
              <a:t>En contra de dicha resolución podrán interponerse los recursos indicados en los artículos 45 y 46 del decreto ley Nº 3.538, de 1980. Una vez vencidos los plazos para interponerlos, la administradora deberá adoptar las medidas conducentes a superar la falta de idoneidad detectada, dentro del plazo que para ello establezca la resolución y, en caso contrario, servirá de antecedente para determinar la responsabilidad que cupiere a la administradora, de comprobarse que existe relación con los perjuicios que se produzcan con posterioridad.</a:t>
            </a:r>
          </a:p>
          <a:p>
            <a:endParaRPr lang="es-ES_tradnl" sz="1200" kern="1200" dirty="0" smtClean="0">
              <a:solidFill>
                <a:schemeClr val="tx1"/>
              </a:solidFill>
              <a:effectLst/>
              <a:latin typeface="+mn-lt"/>
              <a:ea typeface="+mn-ea"/>
              <a:cs typeface="+mn-cs"/>
            </a:endParaRPr>
          </a:p>
          <a:p>
            <a:r>
              <a:rPr lang="es-ES_tradnl" sz="1200" kern="1200" dirty="0" smtClean="0">
                <a:solidFill>
                  <a:schemeClr val="tx1"/>
                </a:solidFill>
                <a:effectLst/>
                <a:latin typeface="+mn-lt"/>
                <a:ea typeface="+mn-ea"/>
                <a:cs typeface="+mn-cs"/>
              </a:rPr>
              <a:t>Artículo 41.- Agentes para suscripción y rescate de cuotas. Las colocaciones y rescates de cuotas, podrán efectuarse directamente por la administradora o por agentes que serán mandatarios de ésta para los efectos de la suscripción y rescate de cuotas u otra clase de operaciones que por su intermedio efectúen los partícipes del fondo.</a:t>
            </a:r>
            <a:endParaRPr lang="es-CL" sz="1200" kern="1200" dirty="0" smtClean="0">
              <a:solidFill>
                <a:schemeClr val="tx1"/>
              </a:solidFill>
              <a:effectLst/>
              <a:latin typeface="+mn-lt"/>
              <a:ea typeface="+mn-ea"/>
              <a:cs typeface="+mn-cs"/>
            </a:endParaRPr>
          </a:p>
          <a:p>
            <a:r>
              <a:rPr lang="es-ES_tradnl" sz="1200" kern="1200" dirty="0" smtClean="0">
                <a:solidFill>
                  <a:schemeClr val="tx1"/>
                </a:solidFill>
                <a:effectLst/>
                <a:latin typeface="+mn-lt"/>
                <a:ea typeface="+mn-ea"/>
                <a:cs typeface="+mn-cs"/>
              </a:rPr>
              <a:t>Dichos agentes deberán acreditar a satisfacción de la Superintendencia que cuentan con la idoneidad y los conocimientos suficientes sobre comercialización de fondos. Dicha acreditación se efectuará en la forma y periodicidad que establezca la Superintendencia mediante norma de carácter general.</a:t>
            </a:r>
            <a:endParaRPr lang="es-CL" sz="1200" kern="1200" dirty="0" smtClean="0">
              <a:solidFill>
                <a:schemeClr val="tx1"/>
              </a:solidFill>
              <a:effectLst/>
              <a:latin typeface="+mn-lt"/>
              <a:ea typeface="+mn-ea"/>
              <a:cs typeface="+mn-cs"/>
            </a:endParaRPr>
          </a:p>
          <a:p>
            <a:endParaRPr lang="es-ES_tradnl" sz="1200" kern="1200" dirty="0" smtClean="0">
              <a:solidFill>
                <a:schemeClr val="tx1"/>
              </a:solidFill>
              <a:effectLst/>
              <a:latin typeface="+mn-lt"/>
              <a:ea typeface="+mn-ea"/>
              <a:cs typeface="+mn-cs"/>
            </a:endParaRPr>
          </a:p>
        </p:txBody>
      </p:sp>
      <p:sp>
        <p:nvSpPr>
          <p:cNvPr id="4" name="3 Marcador de número de diapositiva"/>
          <p:cNvSpPr>
            <a:spLocks noGrp="1"/>
          </p:cNvSpPr>
          <p:nvPr>
            <p:ph type="sldNum" sz="quarter" idx="10"/>
          </p:nvPr>
        </p:nvSpPr>
        <p:spPr/>
        <p:txBody>
          <a:bodyPr/>
          <a:lstStyle/>
          <a:p>
            <a:fld id="{CF0C379C-433F-4C9D-86CA-59F0E782BBBA}" type="slidenum">
              <a:rPr lang="es-CL" smtClean="0">
                <a:solidFill>
                  <a:prstClr val="black"/>
                </a:solidFill>
              </a:rPr>
              <a:pPr/>
              <a:t>8</a:t>
            </a:fld>
            <a:endParaRPr lang="es-CL">
              <a:solidFill>
                <a:prstClr val="black"/>
              </a:solidFill>
            </a:endParaRPr>
          </a:p>
        </p:txBody>
      </p:sp>
    </p:spTree>
    <p:extLst>
      <p:ext uri="{BB962C8B-B14F-4D97-AF65-F5344CB8AC3E}">
        <p14:creationId xmlns:p14="http://schemas.microsoft.com/office/powerpoint/2010/main" val="42300472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CL" dirty="0" smtClean="0"/>
              <a:t>Prohibición de hacer oferta pública FIP:</a:t>
            </a:r>
          </a:p>
          <a:p>
            <a:r>
              <a:rPr lang="es-ES_tradnl" sz="1200" kern="1200" dirty="0" smtClean="0">
                <a:solidFill>
                  <a:schemeClr val="tx1"/>
                </a:solidFill>
                <a:effectLst/>
                <a:latin typeface="+mn-lt"/>
                <a:ea typeface="+mn-ea"/>
                <a:cs typeface="+mn-cs"/>
              </a:rPr>
              <a:t>Artículo 93.- No podrá hacerse oferta pública de las cuotas de fondos privados ni se podrá hacer publicidad o promocionar públicamente el servicio de administración de fondos privados. Tampoco se podrá promocionar públicamente, información respecto de la rentabilidad o inversiones que se obtengan o realicen este tipo de fondos.</a:t>
            </a:r>
            <a:endParaRPr lang="es-CL" sz="1200" kern="1200" dirty="0" smtClean="0">
              <a:solidFill>
                <a:schemeClr val="tx1"/>
              </a:solidFill>
              <a:effectLst/>
              <a:latin typeface="+mn-lt"/>
              <a:ea typeface="+mn-ea"/>
              <a:cs typeface="+mn-cs"/>
            </a:endParaRPr>
          </a:p>
          <a:p>
            <a:r>
              <a:rPr lang="es-ES_tradnl" sz="1200" kern="1200" dirty="0" smtClean="0">
                <a:solidFill>
                  <a:schemeClr val="tx1"/>
                </a:solidFill>
                <a:effectLst/>
                <a:latin typeface="+mn-lt"/>
                <a:ea typeface="+mn-ea"/>
                <a:cs typeface="+mn-cs"/>
              </a:rPr>
              <a:t>En cualquier tipo de comunicación o información que emitan administradoras de fondos privados, deberá necesariamente señalarse que se trata de fondos no regulados y no fiscalizados por la Superintendencia de Valores y Seguros.</a:t>
            </a:r>
          </a:p>
          <a:p>
            <a:endParaRPr lang="es-CL" dirty="0" smtClean="0"/>
          </a:p>
          <a:p>
            <a:r>
              <a:rPr lang="es-CL" dirty="0" smtClean="0"/>
              <a:t>Proceder</a:t>
            </a:r>
            <a:r>
              <a:rPr lang="es-CL" baseline="0" dirty="0" smtClean="0"/>
              <a:t> del FIP que pasa a ser regulado:</a:t>
            </a:r>
          </a:p>
          <a:p>
            <a:r>
              <a:rPr lang="es-ES_tradnl" sz="1200" kern="1200" dirty="0" smtClean="0">
                <a:solidFill>
                  <a:schemeClr val="tx1"/>
                </a:solidFill>
                <a:effectLst/>
                <a:latin typeface="+mn-lt"/>
                <a:ea typeface="+mn-ea"/>
                <a:cs typeface="+mn-cs"/>
              </a:rPr>
              <a:t>Artículo 89.- Aplicabilidad de normas, adecuación del reglamento y estatutos. Cuando dejen de cumplir la condición establecida en el artículo 84 anterior, los fondos privados y sus administradoras quedarán sujetos a todas las disposiciones contenidas en la presente ley aplicables a los fondos y administradoras fiscalizadas por la Superintendencia, debiendo comunicar este hecho a dicha entidad al día siguiente hábil de ocurrido éste.</a:t>
            </a:r>
            <a:endParaRPr lang="es-CL" sz="1200" kern="1200" dirty="0" smtClean="0">
              <a:solidFill>
                <a:schemeClr val="tx1"/>
              </a:solidFill>
              <a:effectLst/>
              <a:latin typeface="+mn-lt"/>
              <a:ea typeface="+mn-ea"/>
              <a:cs typeface="+mn-cs"/>
            </a:endParaRPr>
          </a:p>
          <a:p>
            <a:r>
              <a:rPr lang="es-ES_tradnl" sz="1200" kern="1200" dirty="0" smtClean="0">
                <a:solidFill>
                  <a:schemeClr val="tx1"/>
                </a:solidFill>
                <a:effectLst/>
                <a:latin typeface="+mn-lt"/>
                <a:ea typeface="+mn-ea"/>
                <a:cs typeface="+mn-cs"/>
              </a:rPr>
              <a:t> El reglamento interno del fondo deberá adecuarse dentro de los 60 días contados desde ocurrida dicha circunstancia. En el mismo plazo indicado y cuando el fondo fuese administrado por una sociedad anónima cerrada, ésta deberá ajustar sus estatutos para efectos de transformarse en una sociedad anónima especial y solicitar a la Superintendencia la autorización de existencia señalada en los artículos 3° y 4° del artículo primero de la presente ley.</a:t>
            </a:r>
          </a:p>
          <a:p>
            <a:endParaRPr lang="es-ES_tradnl" sz="1200" kern="1200" dirty="0" smtClean="0">
              <a:solidFill>
                <a:schemeClr val="tx1"/>
              </a:solidFill>
              <a:effectLst/>
              <a:latin typeface="+mn-lt"/>
              <a:ea typeface="+mn-ea"/>
              <a:cs typeface="+mn-cs"/>
            </a:endParaRPr>
          </a:p>
          <a:p>
            <a:r>
              <a:rPr lang="es-ES_tradnl" sz="1200" kern="1200" dirty="0" smtClean="0">
                <a:solidFill>
                  <a:schemeClr val="tx1"/>
                </a:solidFill>
                <a:effectLst/>
                <a:latin typeface="+mn-lt"/>
                <a:ea typeface="+mn-ea"/>
                <a:cs typeface="+mn-cs"/>
              </a:rPr>
              <a:t>Facultad para pedir información de los FIP:</a:t>
            </a:r>
          </a:p>
          <a:p>
            <a:r>
              <a:rPr lang="es-ES_tradnl" sz="1200" kern="1200" dirty="0" smtClean="0">
                <a:solidFill>
                  <a:schemeClr val="tx1"/>
                </a:solidFill>
                <a:effectLst/>
                <a:latin typeface="+mn-lt"/>
                <a:ea typeface="+mn-ea"/>
                <a:cs typeface="+mn-cs"/>
              </a:rPr>
              <a:t>Artículo 94.- La administradora deberá presentar a la Superintendencia, en la forma y plazos que ésta determine, la siguiente información referida a los fondos de inversión privados que administre:</a:t>
            </a:r>
            <a:endParaRPr lang="es-CL" sz="1200" kern="1200" dirty="0" smtClean="0">
              <a:solidFill>
                <a:schemeClr val="tx1"/>
              </a:solidFill>
              <a:effectLst/>
              <a:latin typeface="+mn-lt"/>
              <a:ea typeface="+mn-ea"/>
              <a:cs typeface="+mn-cs"/>
            </a:endParaRPr>
          </a:p>
          <a:p>
            <a:r>
              <a:rPr lang="es-ES_tradnl" sz="1200" kern="1200" dirty="0" smtClean="0">
                <a:solidFill>
                  <a:schemeClr val="tx1"/>
                </a:solidFill>
                <a:effectLst/>
                <a:latin typeface="+mn-lt"/>
                <a:ea typeface="+mn-ea"/>
                <a:cs typeface="+mn-cs"/>
              </a:rPr>
              <a:t>a) Identificación del fondo y de los partícipes de éste.</a:t>
            </a:r>
            <a:endParaRPr lang="es-CL" sz="1200" kern="1200" dirty="0" smtClean="0">
              <a:solidFill>
                <a:schemeClr val="tx1"/>
              </a:solidFill>
              <a:effectLst/>
              <a:latin typeface="+mn-lt"/>
              <a:ea typeface="+mn-ea"/>
              <a:cs typeface="+mn-cs"/>
            </a:endParaRPr>
          </a:p>
          <a:p>
            <a:r>
              <a:rPr lang="es-ES_tradnl" sz="1200" kern="1200" dirty="0" smtClean="0">
                <a:solidFill>
                  <a:schemeClr val="tx1"/>
                </a:solidFill>
                <a:effectLst/>
                <a:latin typeface="+mn-lt"/>
                <a:ea typeface="+mn-ea"/>
                <a:cs typeface="+mn-cs"/>
              </a:rPr>
              <a:t>b) Monto de los aportes.</a:t>
            </a:r>
            <a:endParaRPr lang="es-CL" sz="1200" kern="1200" dirty="0" smtClean="0">
              <a:solidFill>
                <a:schemeClr val="tx1"/>
              </a:solidFill>
              <a:effectLst/>
              <a:latin typeface="+mn-lt"/>
              <a:ea typeface="+mn-ea"/>
              <a:cs typeface="+mn-cs"/>
            </a:endParaRPr>
          </a:p>
          <a:p>
            <a:r>
              <a:rPr lang="es-ES_tradnl" sz="1200" kern="1200" dirty="0" smtClean="0">
                <a:solidFill>
                  <a:schemeClr val="tx1"/>
                </a:solidFill>
                <a:effectLst/>
                <a:latin typeface="+mn-lt"/>
                <a:ea typeface="+mn-ea"/>
                <a:cs typeface="+mn-cs"/>
              </a:rPr>
              <a:t>c) Valor de los activos.</a:t>
            </a:r>
            <a:endParaRPr lang="es-CL" sz="1200" kern="1200" dirty="0" smtClean="0">
              <a:solidFill>
                <a:schemeClr val="tx1"/>
              </a:solidFill>
              <a:effectLst/>
              <a:latin typeface="+mn-lt"/>
              <a:ea typeface="+mn-ea"/>
              <a:cs typeface="+mn-cs"/>
            </a:endParaRPr>
          </a:p>
          <a:p>
            <a:r>
              <a:rPr lang="es-ES_tradnl" sz="1200" kern="1200" dirty="0" smtClean="0">
                <a:solidFill>
                  <a:schemeClr val="tx1"/>
                </a:solidFill>
                <a:effectLst/>
                <a:latin typeface="+mn-lt"/>
                <a:ea typeface="+mn-ea"/>
                <a:cs typeface="+mn-cs"/>
              </a:rPr>
              <a:t>La Superintendencia podrá requerir toda la demás información que sea necesaria para determinar si los fondos privados cumplen las condiciones que los hacen regirse por las normas de los fondos fiscalizados, si dan cumplimiento a las obligaciones del artículo 93 o para supervisar las operaciones que éstos hacen con aquellos, esto último, en caso de fondos administrados por la misma administradora o los relacionados a ésta.</a:t>
            </a:r>
            <a:endParaRPr lang="es-CL" sz="1200" kern="1200" dirty="0" smtClean="0">
              <a:solidFill>
                <a:schemeClr val="tx1"/>
              </a:solidFill>
              <a:effectLst/>
              <a:latin typeface="+mn-lt"/>
              <a:ea typeface="+mn-ea"/>
              <a:cs typeface="+mn-cs"/>
            </a:endParaRPr>
          </a:p>
          <a:p>
            <a:endParaRPr lang="es-ES_tradnl" sz="1200" kern="1200" dirty="0" smtClean="0">
              <a:solidFill>
                <a:schemeClr val="tx1"/>
              </a:solidFill>
              <a:effectLst/>
              <a:latin typeface="+mn-lt"/>
              <a:ea typeface="+mn-ea"/>
              <a:cs typeface="+mn-cs"/>
            </a:endParaRPr>
          </a:p>
        </p:txBody>
      </p:sp>
      <p:sp>
        <p:nvSpPr>
          <p:cNvPr id="4" name="3 Marcador de número de diapositiva"/>
          <p:cNvSpPr>
            <a:spLocks noGrp="1"/>
          </p:cNvSpPr>
          <p:nvPr>
            <p:ph type="sldNum" sz="quarter" idx="10"/>
          </p:nvPr>
        </p:nvSpPr>
        <p:spPr/>
        <p:txBody>
          <a:bodyPr/>
          <a:lstStyle/>
          <a:p>
            <a:fld id="{CF0C379C-433F-4C9D-86CA-59F0E782BBBA}" type="slidenum">
              <a:rPr lang="es-CL" smtClean="0"/>
              <a:t>9</a:t>
            </a:fld>
            <a:endParaRPr lang="es-CL"/>
          </a:p>
        </p:txBody>
      </p:sp>
    </p:spTree>
    <p:extLst>
      <p:ext uri="{BB962C8B-B14F-4D97-AF65-F5344CB8AC3E}">
        <p14:creationId xmlns:p14="http://schemas.microsoft.com/office/powerpoint/2010/main" val="9560828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CL" dirty="0" smtClean="0"/>
              <a:t>Una de las recomendaciones de los dos FSAP que se han hecho (ROSC</a:t>
            </a:r>
            <a:r>
              <a:rPr lang="es-CL" baseline="0" dirty="0" smtClean="0"/>
              <a:t> sobre principios IOSCO – 2004 y 2011), ha sido que se regule el servicio de administración de carteras en el que pueda estar comprometida la fe pública.</a:t>
            </a:r>
          </a:p>
          <a:p>
            <a:endParaRPr lang="es-CL" baseline="0" dirty="0" smtClean="0"/>
          </a:p>
          <a:p>
            <a:r>
              <a:rPr lang="es-ES_tradnl" sz="1200" kern="1200" dirty="0" smtClean="0">
                <a:solidFill>
                  <a:schemeClr val="tx1"/>
                </a:solidFill>
                <a:effectLst/>
                <a:latin typeface="+mn-lt"/>
                <a:ea typeface="+mn-ea"/>
                <a:cs typeface="+mn-cs"/>
              </a:rPr>
              <a:t>Artículo 95.- La administración de cartera. La administración de recursos de personas y entidades para su inversión en contratos, instrumentos o productos financieros, que se realice de manera habitual para 50 o más entidades que no sean integrantes de una misma familia, en adelante “administración de cartera”, se regirá por lo dispuesto en este Título y por las cláusulas contenidas en el contrato de administración, en adelante “el mandato”, que deberán suscribir el administrador de los recursos, en adelante “el mandatario”, y el propietario de los recursos que serán gestionados, en adelante “el mandante”.</a:t>
            </a:r>
            <a:endParaRPr lang="es-CL" sz="1200" kern="1200" dirty="0" smtClean="0">
              <a:solidFill>
                <a:schemeClr val="tx1"/>
              </a:solidFill>
              <a:effectLst/>
              <a:latin typeface="+mn-lt"/>
              <a:ea typeface="+mn-ea"/>
              <a:cs typeface="+mn-cs"/>
            </a:endParaRPr>
          </a:p>
          <a:p>
            <a:endParaRPr lang="es-ES_tradnl" sz="1200" kern="1200" dirty="0" smtClean="0">
              <a:solidFill>
                <a:schemeClr val="tx1"/>
              </a:solidFill>
              <a:effectLst/>
              <a:latin typeface="+mn-lt"/>
              <a:ea typeface="+mn-ea"/>
              <a:cs typeface="+mn-cs"/>
            </a:endParaRPr>
          </a:p>
          <a:p>
            <a:r>
              <a:rPr lang="es-ES_tradnl" sz="1200" kern="1200" dirty="0" smtClean="0">
                <a:solidFill>
                  <a:schemeClr val="tx1"/>
                </a:solidFill>
                <a:effectLst/>
                <a:latin typeface="+mn-lt"/>
                <a:ea typeface="+mn-ea"/>
                <a:cs typeface="+mn-cs"/>
              </a:rPr>
              <a:t>Artículo 96.- Normativa aplicable. En aquellas materias no contenidas expresamente en esta ley o delegadas por ésta a la Superintendencia, serán aplicables a la administración de carteras las reglas generales que rigen el mandato comercial.</a:t>
            </a:r>
            <a:endParaRPr lang="es-CL" sz="1200" kern="1200" dirty="0" smtClean="0">
              <a:solidFill>
                <a:schemeClr val="tx1"/>
              </a:solidFill>
              <a:effectLst/>
              <a:latin typeface="+mn-lt"/>
              <a:ea typeface="+mn-ea"/>
              <a:cs typeface="+mn-cs"/>
            </a:endParaRPr>
          </a:p>
          <a:p>
            <a:endParaRPr lang="es-ES_tradnl" sz="1200" kern="1200" dirty="0" smtClean="0">
              <a:solidFill>
                <a:schemeClr val="tx1"/>
              </a:solidFill>
              <a:effectLst/>
              <a:latin typeface="+mn-lt"/>
              <a:ea typeface="+mn-ea"/>
              <a:cs typeface="+mn-cs"/>
            </a:endParaRPr>
          </a:p>
          <a:p>
            <a:r>
              <a:rPr lang="es-ES_tradnl" sz="1200" kern="1200" dirty="0" smtClean="0">
                <a:solidFill>
                  <a:schemeClr val="tx1"/>
                </a:solidFill>
                <a:effectLst/>
                <a:latin typeface="+mn-lt"/>
                <a:ea typeface="+mn-ea"/>
                <a:cs typeface="+mn-cs"/>
              </a:rPr>
              <a:t>Artículo 97.- Mandatarios sujetos a fiscalización. Quedarán sometidas a la fiscalización de la Superintendencia, las personas o entidades que se dediquen habitualmente a la administración de carteras de terceros, en la medida que se cumpla alguno de los siguientes requisitos:</a:t>
            </a:r>
            <a:endParaRPr lang="es-CL" sz="1200" kern="1200" dirty="0" smtClean="0">
              <a:solidFill>
                <a:schemeClr val="tx1"/>
              </a:solidFill>
              <a:effectLst/>
              <a:latin typeface="+mn-lt"/>
              <a:ea typeface="+mn-ea"/>
              <a:cs typeface="+mn-cs"/>
            </a:endParaRPr>
          </a:p>
          <a:p>
            <a:r>
              <a:rPr lang="es-ES_tradnl" sz="1200" kern="1200" dirty="0" smtClean="0">
                <a:solidFill>
                  <a:schemeClr val="tx1"/>
                </a:solidFill>
                <a:effectLst/>
                <a:latin typeface="+mn-lt"/>
                <a:ea typeface="+mn-ea"/>
                <a:cs typeface="+mn-cs"/>
              </a:rPr>
              <a:t>a) el número de mandantes cuyas carteras están siendo administradas sean más de 500.</a:t>
            </a:r>
            <a:endParaRPr lang="es-CL" sz="1200" kern="1200" dirty="0" smtClean="0">
              <a:solidFill>
                <a:schemeClr val="tx1"/>
              </a:solidFill>
              <a:effectLst/>
              <a:latin typeface="+mn-lt"/>
              <a:ea typeface="+mn-ea"/>
              <a:cs typeface="+mn-cs"/>
            </a:endParaRPr>
          </a:p>
          <a:p>
            <a:r>
              <a:rPr lang="es-ES_tradnl" sz="1200" kern="1200" dirty="0" smtClean="0">
                <a:solidFill>
                  <a:schemeClr val="tx1"/>
                </a:solidFill>
                <a:effectLst/>
                <a:latin typeface="+mn-lt"/>
                <a:ea typeface="+mn-ea"/>
                <a:cs typeface="+mn-cs"/>
              </a:rPr>
              <a:t>b) el mandatario que administre 50 o más carteras de terceros que no sean integrantes de una misma familia, por un monto total superior a 10.000 unidades de fomento.</a:t>
            </a:r>
            <a:endParaRPr lang="es-CL" sz="1200" kern="1200" dirty="0" smtClean="0">
              <a:solidFill>
                <a:schemeClr val="tx1"/>
              </a:solidFill>
              <a:effectLst/>
              <a:latin typeface="+mn-lt"/>
              <a:ea typeface="+mn-ea"/>
              <a:cs typeface="+mn-cs"/>
            </a:endParaRPr>
          </a:p>
          <a:p>
            <a:r>
              <a:rPr lang="es-ES_tradnl" sz="1200" kern="1200" dirty="0" smtClean="0">
                <a:solidFill>
                  <a:schemeClr val="tx1"/>
                </a:solidFill>
                <a:effectLst/>
                <a:latin typeface="+mn-lt"/>
                <a:ea typeface="+mn-ea"/>
                <a:cs typeface="+mn-cs"/>
              </a:rPr>
              <a:t>Para efectos de la fiscalización de mandatarios y de las carteras administradas, la Superintendencia dispondrá de todas las facultades que le confiere su ley orgánica.</a:t>
            </a:r>
            <a:endParaRPr lang="es-CL" sz="1200" kern="1200" dirty="0" smtClean="0">
              <a:solidFill>
                <a:schemeClr val="tx1"/>
              </a:solidFill>
              <a:effectLst/>
              <a:latin typeface="+mn-lt"/>
              <a:ea typeface="+mn-ea"/>
              <a:cs typeface="+mn-cs"/>
            </a:endParaRPr>
          </a:p>
          <a:p>
            <a:r>
              <a:rPr lang="es-ES_tradnl" sz="1200" kern="1200" dirty="0" smtClean="0">
                <a:solidFill>
                  <a:schemeClr val="tx1"/>
                </a:solidFill>
                <a:effectLst/>
                <a:latin typeface="+mn-lt"/>
                <a:ea typeface="+mn-ea"/>
                <a:cs typeface="+mn-cs"/>
              </a:rPr>
              <a:t>La Superintendencia de Bancos e Instituciones Financieras fiscalizará el cumplimiento de las disposiciones legales y normativas contenidas en el presente título, respecto de los bancos e instituciones financieras cuando actúen como mandatarios, adoptando las normas que al efecto emita la Superintendencia.</a:t>
            </a:r>
            <a:endParaRPr lang="es-CL" sz="1200" kern="1200" dirty="0" smtClean="0">
              <a:solidFill>
                <a:schemeClr val="tx1"/>
              </a:solidFill>
              <a:effectLst/>
              <a:latin typeface="+mn-lt"/>
              <a:ea typeface="+mn-ea"/>
              <a:cs typeface="+mn-cs"/>
            </a:endParaRPr>
          </a:p>
          <a:p>
            <a:endParaRPr lang="es-ES_tradnl" sz="1200" kern="1200" dirty="0" smtClean="0">
              <a:solidFill>
                <a:schemeClr val="tx1"/>
              </a:solidFill>
              <a:effectLst/>
              <a:latin typeface="+mn-lt"/>
              <a:ea typeface="+mn-ea"/>
              <a:cs typeface="+mn-cs"/>
            </a:endParaRPr>
          </a:p>
          <a:p>
            <a:r>
              <a:rPr lang="es-ES_tradnl" sz="1200" kern="1200" dirty="0" smtClean="0">
                <a:solidFill>
                  <a:schemeClr val="tx1"/>
                </a:solidFill>
                <a:effectLst/>
                <a:latin typeface="+mn-lt"/>
                <a:ea typeface="+mn-ea"/>
                <a:cs typeface="+mn-cs"/>
              </a:rPr>
              <a:t>Artículo 98.- Administradoras de Carteras, su registro y requisitos mínimos. Sólo podrán administrar carteras de terceros, de aquellas sometidas a la fiscalización de la Superintendencia, las administradoras generales de fondos a que se refiere el Título I de esta ley, y las personas y entidades que se inscriban en el Registro de Administradoras de Carteras que mantendrá la Superintendencia, en adelante, “el Registro”. Con excepción de la obligación de inscripción en el Registro, las administradoras generales de fondos deberán cumplir las demás disposiciones requeridas por el presente Título para administrar carteras individuales.</a:t>
            </a:r>
            <a:endParaRPr lang="es-CL" sz="1200" kern="1200" dirty="0" smtClean="0">
              <a:solidFill>
                <a:schemeClr val="tx1"/>
              </a:solidFill>
              <a:effectLst/>
              <a:latin typeface="+mn-lt"/>
              <a:ea typeface="+mn-ea"/>
              <a:cs typeface="+mn-cs"/>
            </a:endParaRPr>
          </a:p>
          <a:p>
            <a:r>
              <a:rPr lang="es-ES_tradnl" sz="1200" kern="1200" dirty="0" smtClean="0">
                <a:solidFill>
                  <a:schemeClr val="tx1"/>
                </a:solidFill>
                <a:effectLst/>
                <a:latin typeface="+mn-lt"/>
                <a:ea typeface="+mn-ea"/>
                <a:cs typeface="+mn-cs"/>
              </a:rPr>
              <a:t>Sus socios, directores, gerentes, administradores y ejecutivos principales deberán contar con la idoneidad y los conocimientos suficientes sobre gestión individual de recursos. La Superintendencia mediante norma de carácter general, establecerá los parámetros y estándares dentro de los cuales se presumirá que se cumple con tal requisito de idoneidad y conocimientos, los que deberán distinguir las distintas funciones dentro del mandatario.</a:t>
            </a:r>
            <a:endParaRPr lang="es-CL" sz="1200" kern="1200" dirty="0" smtClean="0">
              <a:solidFill>
                <a:schemeClr val="tx1"/>
              </a:solidFill>
              <a:effectLst/>
              <a:latin typeface="+mn-lt"/>
              <a:ea typeface="+mn-ea"/>
              <a:cs typeface="+mn-cs"/>
            </a:endParaRPr>
          </a:p>
          <a:p>
            <a:r>
              <a:rPr lang="es-ES_tradnl" sz="1200" kern="1200" dirty="0" smtClean="0">
                <a:solidFill>
                  <a:schemeClr val="tx1"/>
                </a:solidFill>
                <a:effectLst/>
                <a:latin typeface="+mn-lt"/>
                <a:ea typeface="+mn-ea"/>
                <a:cs typeface="+mn-cs"/>
              </a:rPr>
              <a:t>La Superintendencia podrá fiscalizar el cumplimiento de dichos requisitos de idoneidad. En caso que concluyere que existe incumplimiento, deberá consignarlo en una resolución fundada, de carácter reservado, la que propondrá las medidas que permitan cumplir con dicho requisito.</a:t>
            </a:r>
            <a:endParaRPr lang="es-CL" sz="1200" kern="1200" dirty="0" smtClean="0">
              <a:solidFill>
                <a:schemeClr val="tx1"/>
              </a:solidFill>
              <a:effectLst/>
              <a:latin typeface="+mn-lt"/>
              <a:ea typeface="+mn-ea"/>
              <a:cs typeface="+mn-cs"/>
            </a:endParaRPr>
          </a:p>
          <a:p>
            <a:r>
              <a:rPr lang="es-ES_tradnl" sz="1200" kern="1200" dirty="0" smtClean="0">
                <a:solidFill>
                  <a:schemeClr val="tx1"/>
                </a:solidFill>
                <a:effectLst/>
                <a:latin typeface="+mn-lt"/>
                <a:ea typeface="+mn-ea"/>
                <a:cs typeface="+mn-cs"/>
              </a:rPr>
              <a:t>En contra de dicha resolución podrán interponerse los recursos indicados en los artículos 45 y 46 del decreto ley Nº 3.538, de 1980. Una vez vencidos los plazos para interponerlos, el mandatario deberá adoptar las medidas conducentes a superar la falta de idoneidad detectada, dentro del plazo que para ello establezca la resolución, y en caso contrario, servirá de antecedente para determinar la responsabilidad que le cupiere, de comprobarse que existe relación con los perjuicios que se produzcan con posterioridad.</a:t>
            </a:r>
            <a:endParaRPr lang="es-CL" sz="1200" kern="1200" dirty="0" smtClean="0">
              <a:solidFill>
                <a:schemeClr val="tx1"/>
              </a:solidFill>
              <a:effectLst/>
              <a:latin typeface="+mn-lt"/>
              <a:ea typeface="+mn-ea"/>
              <a:cs typeface="+mn-cs"/>
            </a:endParaRPr>
          </a:p>
          <a:p>
            <a:r>
              <a:rPr lang="es-ES_tradnl" sz="1200" kern="1200" dirty="0" smtClean="0">
                <a:solidFill>
                  <a:schemeClr val="tx1"/>
                </a:solidFill>
                <a:effectLst/>
                <a:latin typeface="+mn-lt"/>
                <a:ea typeface="+mn-ea"/>
                <a:cs typeface="+mn-cs"/>
              </a:rPr>
              <a:t>Para poder actuar como administradores de cartera, las personas y entidades inscritas en el Registro deberán acreditar a satisfacción de la Superintendencia, de acuerdo a lo que ésta establezca por norma de carácter general, que permanentemente cuentan con un patrimonio de al menos 10.000 unidades de fomento y con garantías, constituidas en la forma que establezca la Superintendencia, en favor de los mandantes. </a:t>
            </a:r>
            <a:endParaRPr lang="es-CL" sz="1200" kern="1200" dirty="0" smtClean="0">
              <a:solidFill>
                <a:schemeClr val="tx1"/>
              </a:solidFill>
              <a:effectLst/>
              <a:latin typeface="+mn-lt"/>
              <a:ea typeface="+mn-ea"/>
              <a:cs typeface="+mn-cs"/>
            </a:endParaRPr>
          </a:p>
          <a:p>
            <a:endParaRPr lang="es-ES_tradnl" sz="1200" kern="1200" dirty="0" smtClean="0">
              <a:solidFill>
                <a:schemeClr val="tx1"/>
              </a:solidFill>
              <a:effectLst/>
              <a:latin typeface="+mn-lt"/>
              <a:ea typeface="+mn-ea"/>
              <a:cs typeface="+mn-cs"/>
            </a:endParaRPr>
          </a:p>
          <a:p>
            <a:r>
              <a:rPr lang="es-ES_tradnl" sz="1200" kern="1200" dirty="0" smtClean="0">
                <a:solidFill>
                  <a:schemeClr val="tx1"/>
                </a:solidFill>
                <a:effectLst/>
                <a:latin typeface="+mn-lt"/>
                <a:ea typeface="+mn-ea"/>
                <a:cs typeface="+mn-cs"/>
              </a:rPr>
              <a:t>Artículo 99.- Garantía. El monto de la garantía que deban constituir los mandatarios será determinado de conformidad con lo establecido en el artículo 13.</a:t>
            </a:r>
            <a:endParaRPr lang="es-CL" sz="1200" kern="1200" dirty="0" smtClean="0">
              <a:solidFill>
                <a:schemeClr val="tx1"/>
              </a:solidFill>
              <a:effectLst/>
              <a:latin typeface="+mn-lt"/>
              <a:ea typeface="+mn-ea"/>
              <a:cs typeface="+mn-cs"/>
            </a:endParaRPr>
          </a:p>
          <a:p>
            <a:endParaRPr lang="es-ES_tradnl" sz="1200" kern="1200" dirty="0" smtClean="0">
              <a:solidFill>
                <a:schemeClr val="tx1"/>
              </a:solidFill>
              <a:effectLst/>
              <a:latin typeface="+mn-lt"/>
              <a:ea typeface="+mn-ea"/>
              <a:cs typeface="+mn-cs"/>
            </a:endParaRPr>
          </a:p>
          <a:p>
            <a:r>
              <a:rPr lang="es-ES_tradnl" sz="1200" kern="1200" dirty="0" smtClean="0">
                <a:solidFill>
                  <a:schemeClr val="tx1"/>
                </a:solidFill>
                <a:effectLst/>
                <a:latin typeface="+mn-lt"/>
                <a:ea typeface="+mn-ea"/>
                <a:cs typeface="+mn-cs"/>
              </a:rPr>
              <a:t>Artículo 100.- Registro y contabilización de activos. Los recursos de terceros mantenidos por el mandatario en dinero y moneda extranjera, y los instrumentos, bienes y contratos de propiedad de terceros que estén a nombre del mandatario, se registrarán y contabilizarán en forma separada de las operaciones realizadas por éste con sus recursos propios y de las operaciones de otros mandantes, con la individualización completa de el o los mandantes correspondientes. Ese registro acreditará la propiedad de esos recursos, instrumentos, bienes y contratos, y no podrán decretarse embargos y medidas precautorias sobre todo o parte de aquellos de propiedad de terceros, salvo por obligaciones personales del mandante respectivo y sólo sobre los de la propiedad de éste.</a:t>
            </a:r>
            <a:endParaRPr lang="es-CL" sz="1200" kern="1200" dirty="0" smtClean="0">
              <a:solidFill>
                <a:schemeClr val="tx1"/>
              </a:solidFill>
              <a:effectLst/>
              <a:latin typeface="+mn-lt"/>
              <a:ea typeface="+mn-ea"/>
              <a:cs typeface="+mn-cs"/>
            </a:endParaRPr>
          </a:p>
          <a:p>
            <a:r>
              <a:rPr lang="es-ES_tradnl" sz="1200" kern="1200" dirty="0" smtClean="0">
                <a:solidFill>
                  <a:schemeClr val="tx1"/>
                </a:solidFill>
                <a:effectLst/>
                <a:latin typeface="+mn-lt"/>
                <a:ea typeface="+mn-ea"/>
                <a:cs typeface="+mn-cs"/>
              </a:rPr>
              <a:t>Para efectos del ejercicio del derecho a voto por los instrumentos de terceros mantenidos a nombre propio por el mandatario, se estará a lo establecido en el artículo 179 de la ley N° 18.045.</a:t>
            </a:r>
            <a:endParaRPr lang="es-CL" sz="1200" kern="1200" dirty="0" smtClean="0">
              <a:solidFill>
                <a:schemeClr val="tx1"/>
              </a:solidFill>
              <a:effectLst/>
              <a:latin typeface="+mn-lt"/>
              <a:ea typeface="+mn-ea"/>
              <a:cs typeface="+mn-cs"/>
            </a:endParaRPr>
          </a:p>
          <a:p>
            <a:endParaRPr lang="es-ES_tradnl" sz="1200" kern="1200" dirty="0" smtClean="0">
              <a:solidFill>
                <a:schemeClr val="tx1"/>
              </a:solidFill>
              <a:effectLst/>
              <a:latin typeface="+mn-lt"/>
              <a:ea typeface="+mn-ea"/>
              <a:cs typeface="+mn-cs"/>
            </a:endParaRPr>
          </a:p>
          <a:p>
            <a:r>
              <a:rPr lang="es-ES_tradnl" sz="1200" kern="1200" dirty="0" smtClean="0">
                <a:solidFill>
                  <a:schemeClr val="tx1"/>
                </a:solidFill>
                <a:effectLst/>
                <a:latin typeface="+mn-lt"/>
                <a:ea typeface="+mn-ea"/>
                <a:cs typeface="+mn-cs"/>
              </a:rPr>
              <a:t>Artículo 101.- El Mandato. El mandato de administración de cartera, deberá constar por escrito y en soporte papel y ser debidamente suscrito por las partes, o en documento electrónico que cumpla con formalidades equivalentes, de acuerdo a lo que establezca la Superintendencia mediante norma de carácter general.</a:t>
            </a:r>
            <a:endParaRPr lang="es-CL" sz="1200" kern="1200" dirty="0" smtClean="0">
              <a:solidFill>
                <a:schemeClr val="tx1"/>
              </a:solidFill>
              <a:effectLst/>
              <a:latin typeface="+mn-lt"/>
              <a:ea typeface="+mn-ea"/>
              <a:cs typeface="+mn-cs"/>
            </a:endParaRPr>
          </a:p>
          <a:p>
            <a:r>
              <a:rPr lang="es-ES_tradnl" sz="1200" kern="1200" dirty="0" smtClean="0">
                <a:solidFill>
                  <a:schemeClr val="tx1"/>
                </a:solidFill>
                <a:effectLst/>
                <a:latin typeface="+mn-lt"/>
                <a:ea typeface="+mn-ea"/>
                <a:cs typeface="+mn-cs"/>
              </a:rPr>
              <a:t>Cuando se trate de administración de cartera sujeta a la fiscalización de la Superintendencia, será ésta la que determine el contenido mínimo del contrato de administración.</a:t>
            </a:r>
            <a:endParaRPr lang="es-CL" sz="1200" kern="1200" dirty="0" smtClean="0">
              <a:solidFill>
                <a:schemeClr val="tx1"/>
              </a:solidFill>
              <a:effectLst/>
              <a:latin typeface="+mn-lt"/>
              <a:ea typeface="+mn-ea"/>
              <a:cs typeface="+mn-cs"/>
            </a:endParaRPr>
          </a:p>
          <a:p>
            <a:endParaRPr lang="es-ES_tradnl" sz="1200" kern="1200" dirty="0" smtClean="0">
              <a:solidFill>
                <a:schemeClr val="tx1"/>
              </a:solidFill>
              <a:effectLst/>
              <a:latin typeface="+mn-lt"/>
              <a:ea typeface="+mn-ea"/>
              <a:cs typeface="+mn-cs"/>
            </a:endParaRPr>
          </a:p>
          <a:p>
            <a:r>
              <a:rPr lang="es-ES_tradnl" sz="1200" kern="1200" dirty="0" smtClean="0">
                <a:solidFill>
                  <a:schemeClr val="tx1"/>
                </a:solidFill>
                <a:effectLst/>
                <a:latin typeface="+mn-lt"/>
                <a:ea typeface="+mn-ea"/>
                <a:cs typeface="+mn-cs"/>
              </a:rPr>
              <a:t>Artículo 102.- Responsabilidad del mandatario. El mandatario deberá efectuar todas las gestiones que sean necesarias, con el cuidado y la diligencia que los hombres emplean ordinariamente en sus propios negocios, para cautelar la obtención de una adecuada combinación de rentabilidad y seguridad de las inversiones de cada mandante, de acuerdo a las instrucciones específicas entregadas en el mandato, el cual podrá permitir un manejo discrecional de la cartera entregada en administración. La administración de cartera, debe realizarse atendiendo exclusivamente a la mejor conveniencia de cada mandante y a que todas y cada una de las operaciones de adquisición y enajenación que efectúe por cuenta del mismo, se haga en el mejor interés de éste.</a:t>
            </a:r>
            <a:endParaRPr lang="es-CL" sz="1200" kern="1200" dirty="0" smtClean="0">
              <a:solidFill>
                <a:schemeClr val="tx1"/>
              </a:solidFill>
              <a:effectLst/>
              <a:latin typeface="+mn-lt"/>
              <a:ea typeface="+mn-ea"/>
              <a:cs typeface="+mn-cs"/>
            </a:endParaRPr>
          </a:p>
          <a:p>
            <a:r>
              <a:rPr lang="es-ES_tradnl" sz="1200" kern="1200" dirty="0" smtClean="0">
                <a:solidFill>
                  <a:schemeClr val="tx1"/>
                </a:solidFill>
                <a:effectLst/>
                <a:latin typeface="+mn-lt"/>
                <a:ea typeface="+mn-ea"/>
                <a:cs typeface="+mn-cs"/>
              </a:rPr>
              <a:t>Será deber del mandatario, explicitar, en el momento que ocurran, los conflictos de interés que surjan en el ejercicio del mandato y de resolverlos siempre en el mejor beneficio de cada mandante.</a:t>
            </a:r>
            <a:endParaRPr lang="es-CL" sz="1200" kern="1200" dirty="0" smtClean="0">
              <a:solidFill>
                <a:schemeClr val="tx1"/>
              </a:solidFill>
              <a:effectLst/>
              <a:latin typeface="+mn-lt"/>
              <a:ea typeface="+mn-ea"/>
              <a:cs typeface="+mn-cs"/>
            </a:endParaRPr>
          </a:p>
          <a:p>
            <a:r>
              <a:rPr lang="es-ES_tradnl" sz="1200" kern="1200" dirty="0" smtClean="0">
                <a:solidFill>
                  <a:schemeClr val="tx1"/>
                </a:solidFill>
                <a:effectLst/>
                <a:latin typeface="+mn-lt"/>
                <a:ea typeface="+mn-ea"/>
                <a:cs typeface="+mn-cs"/>
              </a:rPr>
              <a:t>El mandatario será siempre responsable de los perjuicios que ocasione a los mandantes por sus actuaciones u omisiones negligentes o dolosas.</a:t>
            </a:r>
            <a:endParaRPr lang="es-CL" sz="1200" kern="1200" dirty="0" smtClean="0">
              <a:solidFill>
                <a:schemeClr val="tx1"/>
              </a:solidFill>
              <a:effectLst/>
              <a:latin typeface="+mn-lt"/>
              <a:ea typeface="+mn-ea"/>
              <a:cs typeface="+mn-cs"/>
            </a:endParaRPr>
          </a:p>
          <a:p>
            <a:endParaRPr lang="es-ES_tradnl" sz="1200" kern="1200" dirty="0" smtClean="0">
              <a:solidFill>
                <a:schemeClr val="tx1"/>
              </a:solidFill>
              <a:effectLst/>
              <a:latin typeface="+mn-lt"/>
              <a:ea typeface="+mn-ea"/>
              <a:cs typeface="+mn-cs"/>
            </a:endParaRPr>
          </a:p>
          <a:p>
            <a:r>
              <a:rPr lang="es-ES_tradnl" sz="1200" kern="1200" dirty="0" smtClean="0">
                <a:solidFill>
                  <a:schemeClr val="tx1"/>
                </a:solidFill>
                <a:effectLst/>
                <a:latin typeface="+mn-lt"/>
                <a:ea typeface="+mn-ea"/>
                <a:cs typeface="+mn-cs"/>
              </a:rPr>
              <a:t>Artículo 103.- Infracciones a esta ley. Son contrarias a la presente ley, las siguientes actuaciones u omisiones de parte del mandatario:</a:t>
            </a:r>
            <a:endParaRPr lang="es-CL" sz="1200" kern="1200" dirty="0" smtClean="0">
              <a:solidFill>
                <a:schemeClr val="tx1"/>
              </a:solidFill>
              <a:effectLst/>
              <a:latin typeface="+mn-lt"/>
              <a:ea typeface="+mn-ea"/>
              <a:cs typeface="+mn-cs"/>
            </a:endParaRPr>
          </a:p>
          <a:p>
            <a:r>
              <a:rPr lang="es-ES_tradnl" sz="1200" kern="1200" dirty="0" smtClean="0">
                <a:solidFill>
                  <a:schemeClr val="tx1"/>
                </a:solidFill>
                <a:effectLst/>
                <a:latin typeface="+mn-lt"/>
                <a:ea typeface="+mn-ea"/>
                <a:cs typeface="+mn-cs"/>
              </a:rPr>
              <a:t>a) el cobro de cualquier costo no señalado expresamente en el mandato.</a:t>
            </a:r>
            <a:endParaRPr lang="es-CL" sz="1200" kern="1200" dirty="0" smtClean="0">
              <a:solidFill>
                <a:schemeClr val="tx1"/>
              </a:solidFill>
              <a:effectLst/>
              <a:latin typeface="+mn-lt"/>
              <a:ea typeface="+mn-ea"/>
              <a:cs typeface="+mn-cs"/>
            </a:endParaRPr>
          </a:p>
          <a:p>
            <a:r>
              <a:rPr lang="es-ES_tradnl" sz="1200" kern="1200" dirty="0" smtClean="0">
                <a:solidFill>
                  <a:schemeClr val="tx1"/>
                </a:solidFill>
                <a:effectLst/>
                <a:latin typeface="+mn-lt"/>
                <a:ea typeface="+mn-ea"/>
                <a:cs typeface="+mn-cs"/>
              </a:rPr>
              <a:t>b) el cobro de cualquier servicio prestado por personas relacionadas al mandatario, sin el consentimiento expreso del mandante.</a:t>
            </a:r>
            <a:endParaRPr lang="es-CL" sz="1200" kern="1200" dirty="0" smtClean="0">
              <a:solidFill>
                <a:schemeClr val="tx1"/>
              </a:solidFill>
              <a:effectLst/>
              <a:latin typeface="+mn-lt"/>
              <a:ea typeface="+mn-ea"/>
              <a:cs typeface="+mn-cs"/>
            </a:endParaRPr>
          </a:p>
          <a:p>
            <a:r>
              <a:rPr lang="es-ES_tradnl" sz="1200" kern="1200" dirty="0" smtClean="0">
                <a:solidFill>
                  <a:schemeClr val="tx1"/>
                </a:solidFill>
                <a:effectLst/>
                <a:latin typeface="+mn-lt"/>
                <a:ea typeface="+mn-ea"/>
                <a:cs typeface="+mn-cs"/>
              </a:rPr>
              <a:t>c) la compra de instrumentos, bienes y contratos de mandantes para la cuenta del mandatario, a menos que así lo autorice expresamente el mandante.</a:t>
            </a:r>
            <a:endParaRPr lang="es-CL" sz="1200" kern="1200" dirty="0" smtClean="0">
              <a:solidFill>
                <a:schemeClr val="tx1"/>
              </a:solidFill>
              <a:effectLst/>
              <a:latin typeface="+mn-lt"/>
              <a:ea typeface="+mn-ea"/>
              <a:cs typeface="+mn-cs"/>
            </a:endParaRPr>
          </a:p>
          <a:p>
            <a:r>
              <a:rPr lang="es-ES_tradnl" sz="1200" kern="1200" dirty="0" smtClean="0">
                <a:solidFill>
                  <a:schemeClr val="tx1"/>
                </a:solidFill>
                <a:effectLst/>
                <a:latin typeface="+mn-lt"/>
                <a:ea typeface="+mn-ea"/>
                <a:cs typeface="+mn-cs"/>
              </a:rPr>
              <a:t>d) la venta de instrumentos, bienes y contratos de propiedad del mandatario para la cuenta de mandantes, a menos que así lo autorice expresamente el mandante.</a:t>
            </a:r>
            <a:endParaRPr lang="es-CL" baseline="0" dirty="0" smtClean="0"/>
          </a:p>
        </p:txBody>
      </p:sp>
      <p:sp>
        <p:nvSpPr>
          <p:cNvPr id="4" name="3 Marcador de número de diapositiva"/>
          <p:cNvSpPr>
            <a:spLocks noGrp="1"/>
          </p:cNvSpPr>
          <p:nvPr>
            <p:ph type="sldNum" sz="quarter" idx="10"/>
          </p:nvPr>
        </p:nvSpPr>
        <p:spPr/>
        <p:txBody>
          <a:bodyPr/>
          <a:lstStyle/>
          <a:p>
            <a:fld id="{CF0C379C-433F-4C9D-86CA-59F0E782BBBA}" type="slidenum">
              <a:rPr lang="es-CL" smtClean="0"/>
              <a:t>11</a:t>
            </a:fld>
            <a:endParaRPr lang="es-CL"/>
          </a:p>
        </p:txBody>
      </p:sp>
    </p:spTree>
    <p:extLst>
      <p:ext uri="{BB962C8B-B14F-4D97-AF65-F5344CB8AC3E}">
        <p14:creationId xmlns:p14="http://schemas.microsoft.com/office/powerpoint/2010/main" val="28542062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L"/>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L"/>
          </a:p>
        </p:txBody>
      </p:sp>
      <p:sp>
        <p:nvSpPr>
          <p:cNvPr id="4" name="3 Marcador de fecha"/>
          <p:cNvSpPr>
            <a:spLocks noGrp="1"/>
          </p:cNvSpPr>
          <p:nvPr>
            <p:ph type="dt" sz="half" idx="10"/>
          </p:nvPr>
        </p:nvSpPr>
        <p:spPr/>
        <p:txBody>
          <a:bodyPr/>
          <a:lstStyle/>
          <a:p>
            <a:fld id="{6A05DB2F-49FD-4DCA-BB7F-04F91EFA6392}" type="datetimeFigureOut">
              <a:rPr lang="es-CL" smtClean="0"/>
              <a:t>17-07-2013</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5326D959-6719-4368-9E81-75B0F9A1DDEB}" type="slidenum">
              <a:rPr lang="es-CL" smtClean="0"/>
              <a:t>‹Nº›</a:t>
            </a:fld>
            <a:endParaRPr lang="es-CL"/>
          </a:p>
        </p:txBody>
      </p:sp>
    </p:spTree>
    <p:extLst>
      <p:ext uri="{BB962C8B-B14F-4D97-AF65-F5344CB8AC3E}">
        <p14:creationId xmlns:p14="http://schemas.microsoft.com/office/powerpoint/2010/main" val="33244632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6A05DB2F-49FD-4DCA-BB7F-04F91EFA6392}" type="datetimeFigureOut">
              <a:rPr lang="es-CL" smtClean="0"/>
              <a:t>17-07-2013</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5326D959-6719-4368-9E81-75B0F9A1DDEB}" type="slidenum">
              <a:rPr lang="es-CL" smtClean="0"/>
              <a:t>‹Nº›</a:t>
            </a:fld>
            <a:endParaRPr lang="es-CL"/>
          </a:p>
        </p:txBody>
      </p:sp>
    </p:spTree>
    <p:extLst>
      <p:ext uri="{BB962C8B-B14F-4D97-AF65-F5344CB8AC3E}">
        <p14:creationId xmlns:p14="http://schemas.microsoft.com/office/powerpoint/2010/main" val="1784118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6A05DB2F-49FD-4DCA-BB7F-04F91EFA6392}" type="datetimeFigureOut">
              <a:rPr lang="es-CL" smtClean="0"/>
              <a:t>17-07-2013</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5326D959-6719-4368-9E81-75B0F9A1DDEB}" type="slidenum">
              <a:rPr lang="es-CL" smtClean="0"/>
              <a:t>‹Nº›</a:t>
            </a:fld>
            <a:endParaRPr lang="es-CL"/>
          </a:p>
        </p:txBody>
      </p:sp>
    </p:spTree>
    <p:extLst>
      <p:ext uri="{BB962C8B-B14F-4D97-AF65-F5344CB8AC3E}">
        <p14:creationId xmlns:p14="http://schemas.microsoft.com/office/powerpoint/2010/main" val="32447263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L"/>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L"/>
          </a:p>
        </p:txBody>
      </p:sp>
      <p:sp>
        <p:nvSpPr>
          <p:cNvPr id="4" name="3 Marcador de fecha"/>
          <p:cNvSpPr>
            <a:spLocks noGrp="1"/>
          </p:cNvSpPr>
          <p:nvPr>
            <p:ph type="dt" sz="half" idx="10"/>
          </p:nvPr>
        </p:nvSpPr>
        <p:spPr/>
        <p:txBody>
          <a:bodyPr/>
          <a:lstStyle/>
          <a:p>
            <a:fld id="{6A05DB2F-49FD-4DCA-BB7F-04F91EFA6392}" type="datetimeFigureOut">
              <a:rPr lang="es-CL" smtClean="0">
                <a:solidFill>
                  <a:prstClr val="black">
                    <a:tint val="75000"/>
                  </a:prstClr>
                </a:solidFill>
              </a:rPr>
              <a:pPr/>
              <a:t>17-07-2013</a:t>
            </a:fld>
            <a:endParaRPr lang="es-CL">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CL">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5326D959-6719-4368-9E81-75B0F9A1DDEB}"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1068408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6A05DB2F-49FD-4DCA-BB7F-04F91EFA6392}" type="datetimeFigureOut">
              <a:rPr lang="es-CL" smtClean="0">
                <a:solidFill>
                  <a:prstClr val="black">
                    <a:tint val="75000"/>
                  </a:prstClr>
                </a:solidFill>
              </a:rPr>
              <a:pPr/>
              <a:t>17-07-2013</a:t>
            </a:fld>
            <a:endParaRPr lang="es-CL">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CL">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5326D959-6719-4368-9E81-75B0F9A1DDEB}"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5988948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6A05DB2F-49FD-4DCA-BB7F-04F91EFA6392}" type="datetimeFigureOut">
              <a:rPr lang="es-CL" smtClean="0">
                <a:solidFill>
                  <a:prstClr val="black">
                    <a:tint val="75000"/>
                  </a:prstClr>
                </a:solidFill>
              </a:rPr>
              <a:pPr/>
              <a:t>17-07-2013</a:t>
            </a:fld>
            <a:endParaRPr lang="es-CL">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CL">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5326D959-6719-4368-9E81-75B0F9A1DDEB}"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6613749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6A05DB2F-49FD-4DCA-BB7F-04F91EFA6392}" type="datetimeFigureOut">
              <a:rPr lang="es-CL" smtClean="0">
                <a:solidFill>
                  <a:prstClr val="black">
                    <a:tint val="75000"/>
                  </a:prstClr>
                </a:solidFill>
              </a:rPr>
              <a:pPr/>
              <a:t>17-07-2013</a:t>
            </a:fld>
            <a:endParaRPr lang="es-CL">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CL">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5326D959-6719-4368-9E81-75B0F9A1DDEB}"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7411336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6A05DB2F-49FD-4DCA-BB7F-04F91EFA6392}" type="datetimeFigureOut">
              <a:rPr lang="es-CL" smtClean="0">
                <a:solidFill>
                  <a:prstClr val="black">
                    <a:tint val="75000"/>
                  </a:prstClr>
                </a:solidFill>
              </a:rPr>
              <a:pPr/>
              <a:t>17-07-2013</a:t>
            </a:fld>
            <a:endParaRPr lang="es-CL">
              <a:solidFill>
                <a:prstClr val="black">
                  <a:tint val="75000"/>
                </a:prstClr>
              </a:solidFill>
            </a:endParaRPr>
          </a:p>
        </p:txBody>
      </p:sp>
      <p:sp>
        <p:nvSpPr>
          <p:cNvPr id="8" name="7 Marcador de pie de página"/>
          <p:cNvSpPr>
            <a:spLocks noGrp="1"/>
          </p:cNvSpPr>
          <p:nvPr>
            <p:ph type="ftr" sz="quarter" idx="11"/>
          </p:nvPr>
        </p:nvSpPr>
        <p:spPr/>
        <p:txBody>
          <a:bodyPr/>
          <a:lstStyle/>
          <a:p>
            <a:endParaRPr lang="es-CL">
              <a:solidFill>
                <a:prstClr val="black">
                  <a:tint val="75000"/>
                </a:prstClr>
              </a:solidFill>
            </a:endParaRPr>
          </a:p>
        </p:txBody>
      </p:sp>
      <p:sp>
        <p:nvSpPr>
          <p:cNvPr id="9" name="8 Marcador de número de diapositiva"/>
          <p:cNvSpPr>
            <a:spLocks noGrp="1"/>
          </p:cNvSpPr>
          <p:nvPr>
            <p:ph type="sldNum" sz="quarter" idx="12"/>
          </p:nvPr>
        </p:nvSpPr>
        <p:spPr/>
        <p:txBody>
          <a:bodyPr/>
          <a:lstStyle/>
          <a:p>
            <a:fld id="{5326D959-6719-4368-9E81-75B0F9A1DDEB}"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3512260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6A05DB2F-49FD-4DCA-BB7F-04F91EFA6392}" type="datetimeFigureOut">
              <a:rPr lang="es-CL" smtClean="0">
                <a:solidFill>
                  <a:prstClr val="black">
                    <a:tint val="75000"/>
                  </a:prstClr>
                </a:solidFill>
              </a:rPr>
              <a:pPr/>
              <a:t>17-07-2013</a:t>
            </a:fld>
            <a:endParaRPr lang="es-CL">
              <a:solidFill>
                <a:prstClr val="black">
                  <a:tint val="75000"/>
                </a:prstClr>
              </a:solidFill>
            </a:endParaRPr>
          </a:p>
        </p:txBody>
      </p:sp>
      <p:sp>
        <p:nvSpPr>
          <p:cNvPr id="4" name="3 Marcador de pie de página"/>
          <p:cNvSpPr>
            <a:spLocks noGrp="1"/>
          </p:cNvSpPr>
          <p:nvPr>
            <p:ph type="ftr" sz="quarter" idx="11"/>
          </p:nvPr>
        </p:nvSpPr>
        <p:spPr/>
        <p:txBody>
          <a:bodyPr/>
          <a:lstStyle/>
          <a:p>
            <a:endParaRPr lang="es-CL">
              <a:solidFill>
                <a:prstClr val="black">
                  <a:tint val="75000"/>
                </a:prstClr>
              </a:solidFill>
            </a:endParaRPr>
          </a:p>
        </p:txBody>
      </p:sp>
      <p:sp>
        <p:nvSpPr>
          <p:cNvPr id="5" name="4 Marcador de número de diapositiva"/>
          <p:cNvSpPr>
            <a:spLocks noGrp="1"/>
          </p:cNvSpPr>
          <p:nvPr>
            <p:ph type="sldNum" sz="quarter" idx="12"/>
          </p:nvPr>
        </p:nvSpPr>
        <p:spPr/>
        <p:txBody>
          <a:bodyPr/>
          <a:lstStyle/>
          <a:p>
            <a:fld id="{5326D959-6719-4368-9E81-75B0F9A1DDEB}"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05358043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6A05DB2F-49FD-4DCA-BB7F-04F91EFA6392}" type="datetimeFigureOut">
              <a:rPr lang="es-CL" smtClean="0">
                <a:solidFill>
                  <a:prstClr val="black">
                    <a:tint val="75000"/>
                  </a:prstClr>
                </a:solidFill>
              </a:rPr>
              <a:pPr/>
              <a:t>17-07-2013</a:t>
            </a:fld>
            <a:endParaRPr lang="es-CL">
              <a:solidFill>
                <a:prstClr val="black">
                  <a:tint val="75000"/>
                </a:prstClr>
              </a:solidFill>
            </a:endParaRPr>
          </a:p>
        </p:txBody>
      </p:sp>
      <p:sp>
        <p:nvSpPr>
          <p:cNvPr id="3" name="2 Marcador de pie de página"/>
          <p:cNvSpPr>
            <a:spLocks noGrp="1"/>
          </p:cNvSpPr>
          <p:nvPr>
            <p:ph type="ftr" sz="quarter" idx="11"/>
          </p:nvPr>
        </p:nvSpPr>
        <p:spPr/>
        <p:txBody>
          <a:bodyPr/>
          <a:lstStyle/>
          <a:p>
            <a:endParaRPr lang="es-CL">
              <a:solidFill>
                <a:prstClr val="black">
                  <a:tint val="75000"/>
                </a:prstClr>
              </a:solidFill>
            </a:endParaRPr>
          </a:p>
        </p:txBody>
      </p:sp>
      <p:sp>
        <p:nvSpPr>
          <p:cNvPr id="4" name="3 Marcador de número de diapositiva"/>
          <p:cNvSpPr>
            <a:spLocks noGrp="1"/>
          </p:cNvSpPr>
          <p:nvPr>
            <p:ph type="sldNum" sz="quarter" idx="12"/>
          </p:nvPr>
        </p:nvSpPr>
        <p:spPr/>
        <p:txBody>
          <a:bodyPr/>
          <a:lstStyle/>
          <a:p>
            <a:fld id="{5326D959-6719-4368-9E81-75B0F9A1DDEB}"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95514195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6A05DB2F-49FD-4DCA-BB7F-04F91EFA6392}" type="datetimeFigureOut">
              <a:rPr lang="es-CL" smtClean="0">
                <a:solidFill>
                  <a:prstClr val="black">
                    <a:tint val="75000"/>
                  </a:prstClr>
                </a:solidFill>
              </a:rPr>
              <a:pPr/>
              <a:t>17-07-2013</a:t>
            </a:fld>
            <a:endParaRPr lang="es-CL">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CL">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5326D959-6719-4368-9E81-75B0F9A1DDEB}"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539487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6A05DB2F-49FD-4DCA-BB7F-04F91EFA6392}" type="datetimeFigureOut">
              <a:rPr lang="es-CL" smtClean="0"/>
              <a:t>17-07-2013</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5326D959-6719-4368-9E81-75B0F9A1DDEB}" type="slidenum">
              <a:rPr lang="es-CL" smtClean="0"/>
              <a:t>‹Nº›</a:t>
            </a:fld>
            <a:endParaRPr lang="es-CL"/>
          </a:p>
        </p:txBody>
      </p:sp>
    </p:spTree>
    <p:extLst>
      <p:ext uri="{BB962C8B-B14F-4D97-AF65-F5344CB8AC3E}">
        <p14:creationId xmlns:p14="http://schemas.microsoft.com/office/powerpoint/2010/main" val="317470274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s-CL"/>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6A05DB2F-49FD-4DCA-BB7F-04F91EFA6392}" type="datetimeFigureOut">
              <a:rPr lang="es-CL" smtClean="0">
                <a:solidFill>
                  <a:prstClr val="black">
                    <a:tint val="75000"/>
                  </a:prstClr>
                </a:solidFill>
              </a:rPr>
              <a:pPr/>
              <a:t>17-07-2013</a:t>
            </a:fld>
            <a:endParaRPr lang="es-CL">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CL">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5326D959-6719-4368-9E81-75B0F9A1DDEB}"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03723241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6A05DB2F-49FD-4DCA-BB7F-04F91EFA6392}" type="datetimeFigureOut">
              <a:rPr lang="es-CL" smtClean="0">
                <a:solidFill>
                  <a:prstClr val="black">
                    <a:tint val="75000"/>
                  </a:prstClr>
                </a:solidFill>
              </a:rPr>
              <a:pPr/>
              <a:t>17-07-2013</a:t>
            </a:fld>
            <a:endParaRPr lang="es-CL">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CL">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5326D959-6719-4368-9E81-75B0F9A1DDEB}"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94449256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6A05DB2F-49FD-4DCA-BB7F-04F91EFA6392}" type="datetimeFigureOut">
              <a:rPr lang="es-CL" smtClean="0">
                <a:solidFill>
                  <a:prstClr val="black">
                    <a:tint val="75000"/>
                  </a:prstClr>
                </a:solidFill>
              </a:rPr>
              <a:pPr/>
              <a:t>17-07-2013</a:t>
            </a:fld>
            <a:endParaRPr lang="es-CL">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CL">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5326D959-6719-4368-9E81-75B0F9A1DDEB}"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7495349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6A05DB2F-49FD-4DCA-BB7F-04F91EFA6392}" type="datetimeFigureOut">
              <a:rPr lang="es-CL" smtClean="0"/>
              <a:t>17-07-2013</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5326D959-6719-4368-9E81-75B0F9A1DDEB}" type="slidenum">
              <a:rPr lang="es-CL" smtClean="0"/>
              <a:t>‹Nº›</a:t>
            </a:fld>
            <a:endParaRPr lang="es-CL"/>
          </a:p>
        </p:txBody>
      </p:sp>
    </p:spTree>
    <p:extLst>
      <p:ext uri="{BB962C8B-B14F-4D97-AF65-F5344CB8AC3E}">
        <p14:creationId xmlns:p14="http://schemas.microsoft.com/office/powerpoint/2010/main" val="24091650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6A05DB2F-49FD-4DCA-BB7F-04F91EFA6392}" type="datetimeFigureOut">
              <a:rPr lang="es-CL" smtClean="0"/>
              <a:t>17-07-2013</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5326D959-6719-4368-9E81-75B0F9A1DDEB}" type="slidenum">
              <a:rPr lang="es-CL" smtClean="0"/>
              <a:t>‹Nº›</a:t>
            </a:fld>
            <a:endParaRPr lang="es-CL"/>
          </a:p>
        </p:txBody>
      </p:sp>
    </p:spTree>
    <p:extLst>
      <p:ext uri="{BB962C8B-B14F-4D97-AF65-F5344CB8AC3E}">
        <p14:creationId xmlns:p14="http://schemas.microsoft.com/office/powerpoint/2010/main" val="5822851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6A05DB2F-49FD-4DCA-BB7F-04F91EFA6392}" type="datetimeFigureOut">
              <a:rPr lang="es-CL" smtClean="0"/>
              <a:t>17-07-2013</a:t>
            </a:fld>
            <a:endParaRPr lang="es-CL"/>
          </a:p>
        </p:txBody>
      </p:sp>
      <p:sp>
        <p:nvSpPr>
          <p:cNvPr id="8" name="7 Marcador de pie de página"/>
          <p:cNvSpPr>
            <a:spLocks noGrp="1"/>
          </p:cNvSpPr>
          <p:nvPr>
            <p:ph type="ftr" sz="quarter" idx="11"/>
          </p:nvPr>
        </p:nvSpPr>
        <p:spPr/>
        <p:txBody>
          <a:bodyPr/>
          <a:lstStyle/>
          <a:p>
            <a:endParaRPr lang="es-CL"/>
          </a:p>
        </p:txBody>
      </p:sp>
      <p:sp>
        <p:nvSpPr>
          <p:cNvPr id="9" name="8 Marcador de número de diapositiva"/>
          <p:cNvSpPr>
            <a:spLocks noGrp="1"/>
          </p:cNvSpPr>
          <p:nvPr>
            <p:ph type="sldNum" sz="quarter" idx="12"/>
          </p:nvPr>
        </p:nvSpPr>
        <p:spPr/>
        <p:txBody>
          <a:bodyPr/>
          <a:lstStyle/>
          <a:p>
            <a:fld id="{5326D959-6719-4368-9E81-75B0F9A1DDEB}" type="slidenum">
              <a:rPr lang="es-CL" smtClean="0"/>
              <a:t>‹Nº›</a:t>
            </a:fld>
            <a:endParaRPr lang="es-CL"/>
          </a:p>
        </p:txBody>
      </p:sp>
    </p:spTree>
    <p:extLst>
      <p:ext uri="{BB962C8B-B14F-4D97-AF65-F5344CB8AC3E}">
        <p14:creationId xmlns:p14="http://schemas.microsoft.com/office/powerpoint/2010/main" val="12935293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6A05DB2F-49FD-4DCA-BB7F-04F91EFA6392}" type="datetimeFigureOut">
              <a:rPr lang="es-CL" smtClean="0"/>
              <a:t>17-07-2013</a:t>
            </a:fld>
            <a:endParaRPr lang="es-CL"/>
          </a:p>
        </p:txBody>
      </p:sp>
      <p:sp>
        <p:nvSpPr>
          <p:cNvPr id="4" name="3 Marcador de pie de página"/>
          <p:cNvSpPr>
            <a:spLocks noGrp="1"/>
          </p:cNvSpPr>
          <p:nvPr>
            <p:ph type="ftr" sz="quarter" idx="11"/>
          </p:nvPr>
        </p:nvSpPr>
        <p:spPr/>
        <p:txBody>
          <a:bodyPr/>
          <a:lstStyle/>
          <a:p>
            <a:endParaRPr lang="es-CL"/>
          </a:p>
        </p:txBody>
      </p:sp>
      <p:sp>
        <p:nvSpPr>
          <p:cNvPr id="5" name="4 Marcador de número de diapositiva"/>
          <p:cNvSpPr>
            <a:spLocks noGrp="1"/>
          </p:cNvSpPr>
          <p:nvPr>
            <p:ph type="sldNum" sz="quarter" idx="12"/>
          </p:nvPr>
        </p:nvSpPr>
        <p:spPr/>
        <p:txBody>
          <a:bodyPr/>
          <a:lstStyle/>
          <a:p>
            <a:fld id="{5326D959-6719-4368-9E81-75B0F9A1DDEB}" type="slidenum">
              <a:rPr lang="es-CL" smtClean="0"/>
              <a:t>‹Nº›</a:t>
            </a:fld>
            <a:endParaRPr lang="es-CL"/>
          </a:p>
        </p:txBody>
      </p:sp>
    </p:spTree>
    <p:extLst>
      <p:ext uri="{BB962C8B-B14F-4D97-AF65-F5344CB8AC3E}">
        <p14:creationId xmlns:p14="http://schemas.microsoft.com/office/powerpoint/2010/main" val="35383859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6A05DB2F-49FD-4DCA-BB7F-04F91EFA6392}" type="datetimeFigureOut">
              <a:rPr lang="es-CL" smtClean="0"/>
              <a:t>17-07-2013</a:t>
            </a:fld>
            <a:endParaRPr lang="es-CL"/>
          </a:p>
        </p:txBody>
      </p:sp>
      <p:sp>
        <p:nvSpPr>
          <p:cNvPr id="3" name="2 Marcador de pie de página"/>
          <p:cNvSpPr>
            <a:spLocks noGrp="1"/>
          </p:cNvSpPr>
          <p:nvPr>
            <p:ph type="ftr" sz="quarter" idx="11"/>
          </p:nvPr>
        </p:nvSpPr>
        <p:spPr/>
        <p:txBody>
          <a:bodyPr/>
          <a:lstStyle/>
          <a:p>
            <a:endParaRPr lang="es-CL"/>
          </a:p>
        </p:txBody>
      </p:sp>
      <p:sp>
        <p:nvSpPr>
          <p:cNvPr id="4" name="3 Marcador de número de diapositiva"/>
          <p:cNvSpPr>
            <a:spLocks noGrp="1"/>
          </p:cNvSpPr>
          <p:nvPr>
            <p:ph type="sldNum" sz="quarter" idx="12"/>
          </p:nvPr>
        </p:nvSpPr>
        <p:spPr/>
        <p:txBody>
          <a:bodyPr/>
          <a:lstStyle/>
          <a:p>
            <a:fld id="{5326D959-6719-4368-9E81-75B0F9A1DDEB}" type="slidenum">
              <a:rPr lang="es-CL" smtClean="0"/>
              <a:t>‹Nº›</a:t>
            </a:fld>
            <a:endParaRPr lang="es-CL"/>
          </a:p>
        </p:txBody>
      </p:sp>
    </p:spTree>
    <p:extLst>
      <p:ext uri="{BB962C8B-B14F-4D97-AF65-F5344CB8AC3E}">
        <p14:creationId xmlns:p14="http://schemas.microsoft.com/office/powerpoint/2010/main" val="18829835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6A05DB2F-49FD-4DCA-BB7F-04F91EFA6392}" type="datetimeFigureOut">
              <a:rPr lang="es-CL" smtClean="0"/>
              <a:t>17-07-2013</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5326D959-6719-4368-9E81-75B0F9A1DDEB}" type="slidenum">
              <a:rPr lang="es-CL" smtClean="0"/>
              <a:t>‹Nº›</a:t>
            </a:fld>
            <a:endParaRPr lang="es-CL"/>
          </a:p>
        </p:txBody>
      </p:sp>
    </p:spTree>
    <p:extLst>
      <p:ext uri="{BB962C8B-B14F-4D97-AF65-F5344CB8AC3E}">
        <p14:creationId xmlns:p14="http://schemas.microsoft.com/office/powerpoint/2010/main" val="11103894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s-CL"/>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6A05DB2F-49FD-4DCA-BB7F-04F91EFA6392}" type="datetimeFigureOut">
              <a:rPr lang="es-CL" smtClean="0"/>
              <a:t>17-07-2013</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5326D959-6719-4368-9E81-75B0F9A1DDEB}" type="slidenum">
              <a:rPr lang="es-CL" smtClean="0"/>
              <a:t>‹Nº›</a:t>
            </a:fld>
            <a:endParaRPr lang="es-CL"/>
          </a:p>
        </p:txBody>
      </p:sp>
    </p:spTree>
    <p:extLst>
      <p:ext uri="{BB962C8B-B14F-4D97-AF65-F5344CB8AC3E}">
        <p14:creationId xmlns:p14="http://schemas.microsoft.com/office/powerpoint/2010/main" val="26341209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05DB2F-49FD-4DCA-BB7F-04F91EFA6392}" type="datetimeFigureOut">
              <a:rPr lang="es-CL" smtClean="0"/>
              <a:t>17-07-2013</a:t>
            </a:fld>
            <a:endParaRPr lang="es-CL"/>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26D959-6719-4368-9E81-75B0F9A1DDEB}" type="slidenum">
              <a:rPr lang="es-CL" smtClean="0"/>
              <a:t>‹Nº›</a:t>
            </a:fld>
            <a:endParaRPr lang="es-CL"/>
          </a:p>
        </p:txBody>
      </p:sp>
    </p:spTree>
    <p:extLst>
      <p:ext uri="{BB962C8B-B14F-4D97-AF65-F5344CB8AC3E}">
        <p14:creationId xmlns:p14="http://schemas.microsoft.com/office/powerpoint/2010/main" val="14107979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05DB2F-49FD-4DCA-BB7F-04F91EFA6392}" type="datetimeFigureOut">
              <a:rPr lang="es-CL" smtClean="0">
                <a:solidFill>
                  <a:prstClr val="black">
                    <a:tint val="75000"/>
                  </a:prstClr>
                </a:solidFill>
              </a:rPr>
              <a:pPr/>
              <a:t>17-07-2013</a:t>
            </a:fld>
            <a:endParaRPr lang="es-CL">
              <a:solidFill>
                <a:prstClr val="black">
                  <a:tint val="75000"/>
                </a:prstClr>
              </a:solidFill>
            </a:endParaRP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26D959-6719-4368-9E81-75B0F9A1DDEB}"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83363562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1.xml"/><Relationship Id="rId1" Type="http://schemas.openxmlformats.org/officeDocument/2006/relationships/themeOverride" Target="../theme/themeOverride10.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hemeOverride" Target="../theme/themeOverride11.xml"/><Relationship Id="rId5" Type="http://schemas.openxmlformats.org/officeDocument/2006/relationships/image" Target="../media/image3.png"/><Relationship Id="rId4" Type="http://schemas.openxmlformats.org/officeDocument/2006/relationships/image" Target="../media/image2.jpg"/></Relationships>
</file>

<file path=ppt/slides/_rels/slide1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Layout" Target="../slideLayouts/slideLayout1.xml"/><Relationship Id="rId1" Type="http://schemas.openxmlformats.org/officeDocument/2006/relationships/themeOverride" Target="../theme/themeOverride1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2.xml"/><Relationship Id="rId1" Type="http://schemas.openxmlformats.org/officeDocument/2006/relationships/themeOverride" Target="../theme/themeOverride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1.xml"/><Relationship Id="rId1" Type="http://schemas.openxmlformats.org/officeDocument/2006/relationships/themeOverride" Target="../theme/themeOverride3.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hemeOverride" Target="../theme/themeOverride4.xml"/><Relationship Id="rId5" Type="http://schemas.openxmlformats.org/officeDocument/2006/relationships/image" Target="../media/image3.png"/><Relationship Id="rId4" Type="http://schemas.openxmlformats.org/officeDocument/2006/relationships/image" Target="../media/image2.jp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hemeOverride" Target="../theme/themeOverride5.xml"/><Relationship Id="rId5" Type="http://schemas.openxmlformats.org/officeDocument/2006/relationships/image" Target="../media/image3.png"/><Relationship Id="rId4" Type="http://schemas.openxmlformats.org/officeDocument/2006/relationships/image" Target="../media/image2.jpg"/></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2.xml"/><Relationship Id="rId1" Type="http://schemas.openxmlformats.org/officeDocument/2006/relationships/themeOverride" Target="../theme/themeOverride6.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hemeOverride" Target="../theme/themeOverride7.xml"/><Relationship Id="rId5" Type="http://schemas.openxmlformats.org/officeDocument/2006/relationships/image" Target="../media/image3.png"/><Relationship Id="rId4" Type="http://schemas.openxmlformats.org/officeDocument/2006/relationships/image" Target="../media/image2.jp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3.xml"/><Relationship Id="rId1" Type="http://schemas.openxmlformats.org/officeDocument/2006/relationships/themeOverride" Target="../theme/themeOverride8.xml"/><Relationship Id="rId5" Type="http://schemas.openxmlformats.org/officeDocument/2006/relationships/image" Target="../media/image3.png"/><Relationship Id="rId4" Type="http://schemas.openxmlformats.org/officeDocument/2006/relationships/image" Target="../media/image2.jp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hemeOverride" Target="../theme/themeOverride9.xml"/><Relationship Id="rId5" Type="http://schemas.openxmlformats.org/officeDocument/2006/relationships/image" Target="../media/image3.png"/><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000" b="-1000"/>
          </a:stretch>
        </a:blipFill>
        <a:effectLst/>
      </p:bgPr>
    </p:bg>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3031792"/>
            <a:ext cx="7772400" cy="1477328"/>
          </a:xfrm>
        </p:spPr>
        <p:txBody>
          <a:bodyPr wrap="square">
            <a:spAutoFit/>
          </a:bodyPr>
          <a:lstStyle/>
          <a:p>
            <a:r>
              <a:rPr lang="es-CL" sz="3000" dirty="0">
                <a:solidFill>
                  <a:schemeClr val="bg1"/>
                </a:solidFill>
                <a:latin typeface="Century Gothic" pitchFamily="34" charset="0"/>
                <a:ea typeface="+mn-ea"/>
                <a:cs typeface="+mn-cs"/>
              </a:rPr>
              <a:t>Proyecto de Ley Sobre Administración de Fondos de Terceros y Carteras Individuales</a:t>
            </a:r>
          </a:p>
        </p:txBody>
      </p:sp>
      <p:sp>
        <p:nvSpPr>
          <p:cNvPr id="5" name="4 CuadroTexto"/>
          <p:cNvSpPr txBox="1"/>
          <p:nvPr/>
        </p:nvSpPr>
        <p:spPr>
          <a:xfrm>
            <a:off x="163315" y="6118557"/>
            <a:ext cx="5525080" cy="707886"/>
          </a:xfrm>
          <a:prstGeom prst="rect">
            <a:avLst/>
          </a:prstGeom>
          <a:noFill/>
        </p:spPr>
        <p:txBody>
          <a:bodyPr wrap="square" rtlCol="0">
            <a:spAutoFit/>
          </a:bodyPr>
          <a:lstStyle/>
          <a:p>
            <a:r>
              <a:rPr lang="es-CL" sz="2000" dirty="0" smtClean="0">
                <a:solidFill>
                  <a:schemeClr val="bg1"/>
                </a:solidFill>
                <a:latin typeface="Century Gothic" pitchFamily="34" charset="0"/>
              </a:rPr>
              <a:t>Fernando Coloma Correa</a:t>
            </a:r>
          </a:p>
          <a:p>
            <a:r>
              <a:rPr lang="es-CL" sz="2000" dirty="0" smtClean="0">
                <a:solidFill>
                  <a:schemeClr val="bg1"/>
                </a:solidFill>
                <a:latin typeface="Century Gothic" pitchFamily="34" charset="0"/>
              </a:rPr>
              <a:t>Superintendente de Valores y Seguros</a:t>
            </a:r>
            <a:endParaRPr lang="es-CL" sz="2000" dirty="0">
              <a:solidFill>
                <a:schemeClr val="bg1"/>
              </a:solidFill>
              <a:latin typeface="Century Gothic" pitchFamily="34" charset="0"/>
            </a:endParaRPr>
          </a:p>
        </p:txBody>
      </p:sp>
      <p:sp>
        <p:nvSpPr>
          <p:cNvPr id="6" name="5 CuadroTexto"/>
          <p:cNvSpPr txBox="1"/>
          <p:nvPr/>
        </p:nvSpPr>
        <p:spPr>
          <a:xfrm>
            <a:off x="5688395" y="6095394"/>
            <a:ext cx="3168352" cy="369332"/>
          </a:xfrm>
          <a:prstGeom prst="rect">
            <a:avLst/>
          </a:prstGeom>
          <a:noFill/>
        </p:spPr>
        <p:txBody>
          <a:bodyPr wrap="square" rtlCol="0">
            <a:spAutoFit/>
          </a:bodyPr>
          <a:lstStyle/>
          <a:p>
            <a:pPr algn="r"/>
            <a:r>
              <a:rPr lang="es-CL" dirty="0" smtClean="0">
                <a:solidFill>
                  <a:schemeClr val="bg1"/>
                </a:solidFill>
                <a:latin typeface="Century Gothic" pitchFamily="34" charset="0"/>
              </a:rPr>
              <a:t>Julio, 2013</a:t>
            </a:r>
            <a:endParaRPr lang="es-CL" dirty="0">
              <a:solidFill>
                <a:schemeClr val="bg1"/>
              </a:solidFill>
              <a:latin typeface="Century Gothic" pitchFamily="34" charset="0"/>
            </a:endParaRPr>
          </a:p>
        </p:txBody>
      </p:sp>
    </p:spTree>
    <p:extLst>
      <p:ext uri="{BB962C8B-B14F-4D97-AF65-F5344CB8AC3E}">
        <p14:creationId xmlns:p14="http://schemas.microsoft.com/office/powerpoint/2010/main" val="326021131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2000" b="-2000"/>
          </a:stretch>
        </a:blipFill>
        <a:effectLst/>
      </p:bgPr>
    </p:bg>
    <p:spTree>
      <p:nvGrpSpPr>
        <p:cNvPr id="1" name=""/>
        <p:cNvGrpSpPr/>
        <p:nvPr/>
      </p:nvGrpSpPr>
      <p:grpSpPr>
        <a:xfrm>
          <a:off x="0" y="0"/>
          <a:ext cx="0" cy="0"/>
          <a:chOff x="0" y="0"/>
          <a:chExt cx="0" cy="0"/>
        </a:xfrm>
      </p:grpSpPr>
      <p:sp>
        <p:nvSpPr>
          <p:cNvPr id="4" name="3 Título"/>
          <p:cNvSpPr>
            <a:spLocks noGrp="1"/>
          </p:cNvSpPr>
          <p:nvPr>
            <p:ph type="ctrTitle"/>
          </p:nvPr>
        </p:nvSpPr>
        <p:spPr/>
        <p:txBody>
          <a:bodyPr/>
          <a:lstStyle/>
          <a:p>
            <a:r>
              <a:rPr lang="es-CL" dirty="0" smtClean="0"/>
              <a:t>Carteras Individuales</a:t>
            </a:r>
            <a:endParaRPr lang="es-CL" dirty="0"/>
          </a:p>
        </p:txBody>
      </p:sp>
      <p:sp>
        <p:nvSpPr>
          <p:cNvPr id="5" name="4 Subtítulo"/>
          <p:cNvSpPr>
            <a:spLocks noGrp="1"/>
          </p:cNvSpPr>
          <p:nvPr>
            <p:ph type="subTitle" idx="1"/>
          </p:nvPr>
        </p:nvSpPr>
        <p:spPr/>
        <p:txBody>
          <a:bodyPr/>
          <a:lstStyle/>
          <a:p>
            <a:endParaRPr lang="es-CL"/>
          </a:p>
        </p:txBody>
      </p:sp>
    </p:spTree>
    <p:extLst>
      <p:ext uri="{BB962C8B-B14F-4D97-AF65-F5344CB8AC3E}">
        <p14:creationId xmlns:p14="http://schemas.microsoft.com/office/powerpoint/2010/main" val="150318420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t="-2000" b="-2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Carteras Individuales</a:t>
            </a:r>
            <a:endParaRPr lang="es-CL" dirty="0"/>
          </a:p>
        </p:txBody>
      </p:sp>
      <p:sp>
        <p:nvSpPr>
          <p:cNvPr id="3" name="2 Marcador de contenido"/>
          <p:cNvSpPr>
            <a:spLocks noGrp="1"/>
          </p:cNvSpPr>
          <p:nvPr>
            <p:ph idx="1"/>
          </p:nvPr>
        </p:nvSpPr>
        <p:spPr/>
        <p:txBody>
          <a:bodyPr>
            <a:normAutofit fontScale="85000" lnSpcReduction="20000"/>
          </a:bodyPr>
          <a:lstStyle/>
          <a:p>
            <a:pPr>
              <a:lnSpc>
                <a:spcPct val="110000"/>
              </a:lnSpc>
              <a:buBlip>
                <a:blip r:embed="rId5"/>
              </a:buBlip>
            </a:pPr>
            <a:r>
              <a:rPr lang="es-CL" dirty="0"/>
              <a:t>Generar marco jurídico especial par el servicio de administración de carteras individuales</a:t>
            </a:r>
          </a:p>
          <a:p>
            <a:pPr lvl="1">
              <a:lnSpc>
                <a:spcPct val="110000"/>
              </a:lnSpc>
            </a:pPr>
            <a:r>
              <a:rPr lang="es-CL" dirty="0"/>
              <a:t>Se establece el marco general que regulará el </a:t>
            </a:r>
            <a:r>
              <a:rPr lang="es-CL" dirty="0" smtClean="0"/>
              <a:t>servicio lo que permite cumplir recomendaciones IOSCO</a:t>
            </a:r>
            <a:endParaRPr lang="es-CL" dirty="0"/>
          </a:p>
          <a:p>
            <a:pPr lvl="1">
              <a:lnSpc>
                <a:spcPct val="110000"/>
              </a:lnSpc>
            </a:pPr>
            <a:r>
              <a:rPr lang="es-CL" dirty="0"/>
              <a:t>Se delimita aquel servicio que será regulado y fiscalizado por la SVS</a:t>
            </a:r>
          </a:p>
          <a:p>
            <a:pPr lvl="2"/>
            <a:r>
              <a:rPr lang="es-CL" dirty="0" smtClean="0"/>
              <a:t>En función del número de carteras administradas</a:t>
            </a:r>
          </a:p>
          <a:p>
            <a:pPr lvl="2"/>
            <a:r>
              <a:rPr lang="es-CL" dirty="0" smtClean="0"/>
              <a:t>En función del monto administrado</a:t>
            </a:r>
          </a:p>
          <a:p>
            <a:pPr lvl="2"/>
            <a:r>
              <a:rPr lang="es-CL" dirty="0" smtClean="0"/>
              <a:t>En función del vínculo existente entre los clientes cuyas carteras son administradas</a:t>
            </a:r>
          </a:p>
          <a:p>
            <a:pPr lvl="1">
              <a:lnSpc>
                <a:spcPct val="110000"/>
              </a:lnSpc>
            </a:pPr>
            <a:r>
              <a:rPr lang="es-CL" dirty="0"/>
              <a:t>Se permite a la SVS incrementar exigencias de garantías en función de la calidad de la gestión de riegos realizada por la administradora</a:t>
            </a:r>
          </a:p>
        </p:txBody>
      </p:sp>
    </p:spTree>
    <p:extLst>
      <p:ext uri="{BB962C8B-B14F-4D97-AF65-F5344CB8AC3E}">
        <p14:creationId xmlns:p14="http://schemas.microsoft.com/office/powerpoint/2010/main" val="37624688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000" b="-1000"/>
          </a:stretch>
        </a:blipFill>
        <a:effectLst/>
      </p:bgPr>
    </p:bg>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3031792"/>
            <a:ext cx="7772400" cy="1477328"/>
          </a:xfrm>
        </p:spPr>
        <p:txBody>
          <a:bodyPr wrap="square">
            <a:spAutoFit/>
          </a:bodyPr>
          <a:lstStyle/>
          <a:p>
            <a:r>
              <a:rPr lang="es-CL" sz="3000" dirty="0">
                <a:solidFill>
                  <a:schemeClr val="bg1"/>
                </a:solidFill>
                <a:latin typeface="Century Gothic" pitchFamily="34" charset="0"/>
                <a:ea typeface="+mn-ea"/>
                <a:cs typeface="+mn-cs"/>
              </a:rPr>
              <a:t>Proyecto de Ley Sobre Administración de Fondos de Terceros y Carteras Individuales</a:t>
            </a:r>
          </a:p>
        </p:txBody>
      </p:sp>
      <p:sp>
        <p:nvSpPr>
          <p:cNvPr id="5" name="4 CuadroTexto"/>
          <p:cNvSpPr txBox="1"/>
          <p:nvPr/>
        </p:nvSpPr>
        <p:spPr>
          <a:xfrm>
            <a:off x="163315" y="6118557"/>
            <a:ext cx="5525080" cy="707886"/>
          </a:xfrm>
          <a:prstGeom prst="rect">
            <a:avLst/>
          </a:prstGeom>
          <a:noFill/>
        </p:spPr>
        <p:txBody>
          <a:bodyPr wrap="square" rtlCol="0">
            <a:spAutoFit/>
          </a:bodyPr>
          <a:lstStyle/>
          <a:p>
            <a:r>
              <a:rPr lang="es-CL" sz="2000" dirty="0" smtClean="0">
                <a:solidFill>
                  <a:schemeClr val="bg1"/>
                </a:solidFill>
                <a:latin typeface="Century Gothic" pitchFamily="34" charset="0"/>
              </a:rPr>
              <a:t>Fernando Coloma Correa</a:t>
            </a:r>
          </a:p>
          <a:p>
            <a:r>
              <a:rPr lang="es-CL" sz="2000" dirty="0" smtClean="0">
                <a:solidFill>
                  <a:schemeClr val="bg1"/>
                </a:solidFill>
                <a:latin typeface="Century Gothic" pitchFamily="34" charset="0"/>
              </a:rPr>
              <a:t>Superintendente de Valores y Seguros</a:t>
            </a:r>
            <a:endParaRPr lang="es-CL" sz="2000" dirty="0">
              <a:solidFill>
                <a:schemeClr val="bg1"/>
              </a:solidFill>
              <a:latin typeface="Century Gothic" pitchFamily="34" charset="0"/>
            </a:endParaRPr>
          </a:p>
        </p:txBody>
      </p:sp>
      <p:sp>
        <p:nvSpPr>
          <p:cNvPr id="6" name="5 CuadroTexto"/>
          <p:cNvSpPr txBox="1"/>
          <p:nvPr/>
        </p:nvSpPr>
        <p:spPr>
          <a:xfrm>
            <a:off x="5688395" y="6095394"/>
            <a:ext cx="3168352" cy="369332"/>
          </a:xfrm>
          <a:prstGeom prst="rect">
            <a:avLst/>
          </a:prstGeom>
          <a:noFill/>
        </p:spPr>
        <p:txBody>
          <a:bodyPr wrap="square" rtlCol="0">
            <a:spAutoFit/>
          </a:bodyPr>
          <a:lstStyle/>
          <a:p>
            <a:pPr algn="r"/>
            <a:r>
              <a:rPr lang="es-CL" dirty="0" smtClean="0">
                <a:solidFill>
                  <a:schemeClr val="bg1"/>
                </a:solidFill>
                <a:latin typeface="Century Gothic" pitchFamily="34" charset="0"/>
              </a:rPr>
              <a:t>Julio, 2013</a:t>
            </a:r>
            <a:endParaRPr lang="es-CL" dirty="0">
              <a:solidFill>
                <a:schemeClr val="bg1"/>
              </a:solidFill>
              <a:latin typeface="Century Gothic" pitchFamily="34" charset="0"/>
            </a:endParaRPr>
          </a:p>
        </p:txBody>
      </p:sp>
    </p:spTree>
    <p:extLst>
      <p:ext uri="{BB962C8B-B14F-4D97-AF65-F5344CB8AC3E}">
        <p14:creationId xmlns:p14="http://schemas.microsoft.com/office/powerpoint/2010/main" val="155175493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2000" b="-2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Objetivo del Proyecto</a:t>
            </a:r>
            <a:endParaRPr lang="es-CL" dirty="0"/>
          </a:p>
        </p:txBody>
      </p:sp>
      <p:sp>
        <p:nvSpPr>
          <p:cNvPr id="3" name="2 Marcador de contenido"/>
          <p:cNvSpPr>
            <a:spLocks noGrp="1"/>
          </p:cNvSpPr>
          <p:nvPr>
            <p:ph idx="1"/>
          </p:nvPr>
        </p:nvSpPr>
        <p:spPr/>
        <p:txBody>
          <a:bodyPr/>
          <a:lstStyle/>
          <a:p>
            <a:pPr>
              <a:buBlip>
                <a:blip r:embed="rId4"/>
              </a:buBlip>
            </a:pPr>
            <a:r>
              <a:rPr lang="es-CL" dirty="0" smtClean="0"/>
              <a:t>Modernización Marco Jurídico sobre Administración de Fondos</a:t>
            </a:r>
          </a:p>
          <a:p>
            <a:pPr>
              <a:buBlip>
                <a:blip r:embed="rId4"/>
              </a:buBlip>
            </a:pPr>
            <a:r>
              <a:rPr lang="es-CL" dirty="0"/>
              <a:t>Generación</a:t>
            </a:r>
            <a:r>
              <a:rPr lang="es-CL" dirty="0" smtClean="0"/>
              <a:t> de Marco Jurídico Especial para </a:t>
            </a:r>
            <a:r>
              <a:rPr lang="es-CL" dirty="0"/>
              <a:t>Administración</a:t>
            </a:r>
            <a:r>
              <a:rPr lang="es-CL" dirty="0" smtClean="0"/>
              <a:t> de Carteras</a:t>
            </a:r>
            <a:endParaRPr lang="es-CL" dirty="0"/>
          </a:p>
        </p:txBody>
      </p:sp>
    </p:spTree>
    <p:extLst>
      <p:ext uri="{BB962C8B-B14F-4D97-AF65-F5344CB8AC3E}">
        <p14:creationId xmlns:p14="http://schemas.microsoft.com/office/powerpoint/2010/main" val="271847391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2000" b="-2000"/>
          </a:stretch>
        </a:blipFill>
        <a:effectLst/>
      </p:bgPr>
    </p:bg>
    <p:spTree>
      <p:nvGrpSpPr>
        <p:cNvPr id="1" name=""/>
        <p:cNvGrpSpPr/>
        <p:nvPr/>
      </p:nvGrpSpPr>
      <p:grpSpPr>
        <a:xfrm>
          <a:off x="0" y="0"/>
          <a:ext cx="0" cy="0"/>
          <a:chOff x="0" y="0"/>
          <a:chExt cx="0" cy="0"/>
        </a:xfrm>
      </p:grpSpPr>
      <p:sp>
        <p:nvSpPr>
          <p:cNvPr id="6" name="5 Título"/>
          <p:cNvSpPr>
            <a:spLocks noGrp="1"/>
          </p:cNvSpPr>
          <p:nvPr>
            <p:ph type="ctrTitle"/>
          </p:nvPr>
        </p:nvSpPr>
        <p:spPr/>
        <p:txBody>
          <a:bodyPr/>
          <a:lstStyle/>
          <a:p>
            <a:r>
              <a:rPr lang="es-CL" dirty="0" smtClean="0"/>
              <a:t>Administración de Fondos</a:t>
            </a:r>
            <a:endParaRPr lang="es-CL" dirty="0"/>
          </a:p>
        </p:txBody>
      </p:sp>
      <p:sp>
        <p:nvSpPr>
          <p:cNvPr id="7" name="6 Subtítulo"/>
          <p:cNvSpPr>
            <a:spLocks noGrp="1"/>
          </p:cNvSpPr>
          <p:nvPr>
            <p:ph type="subTitle" idx="1"/>
          </p:nvPr>
        </p:nvSpPr>
        <p:spPr/>
        <p:txBody>
          <a:bodyPr/>
          <a:lstStyle/>
          <a:p>
            <a:endParaRPr lang="es-CL"/>
          </a:p>
        </p:txBody>
      </p:sp>
    </p:spTree>
    <p:extLst>
      <p:ext uri="{BB962C8B-B14F-4D97-AF65-F5344CB8AC3E}">
        <p14:creationId xmlns:p14="http://schemas.microsoft.com/office/powerpoint/2010/main" val="1617668006"/>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t="-2000" b="-2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Administración de Fondos</a:t>
            </a:r>
            <a:endParaRPr lang="es-CL" dirty="0"/>
          </a:p>
        </p:txBody>
      </p:sp>
      <p:sp>
        <p:nvSpPr>
          <p:cNvPr id="3" name="2 Marcador de contenido"/>
          <p:cNvSpPr>
            <a:spLocks noGrp="1"/>
          </p:cNvSpPr>
          <p:nvPr>
            <p:ph idx="1"/>
          </p:nvPr>
        </p:nvSpPr>
        <p:spPr/>
        <p:txBody>
          <a:bodyPr>
            <a:normAutofit fontScale="92500" lnSpcReduction="10000"/>
          </a:bodyPr>
          <a:lstStyle/>
          <a:p>
            <a:pPr>
              <a:buBlip>
                <a:blip r:embed="rId5"/>
              </a:buBlip>
            </a:pPr>
            <a:r>
              <a:rPr lang="es-CL" dirty="0" smtClean="0"/>
              <a:t>Ordena y homologa marco jurídico vigente aplicable a la administración de fondos</a:t>
            </a:r>
          </a:p>
          <a:p>
            <a:pPr lvl="1"/>
            <a:r>
              <a:rPr lang="es-CL" dirty="0" smtClean="0"/>
              <a:t>Consolidación de cuerpos legales aplicables a la administración de fondos</a:t>
            </a:r>
          </a:p>
          <a:p>
            <a:pPr lvl="2"/>
            <a:r>
              <a:rPr lang="es-CL" dirty="0" smtClean="0"/>
              <a:t>Ley sobre Administración de Fondos Mutuos</a:t>
            </a:r>
          </a:p>
          <a:p>
            <a:pPr lvl="2"/>
            <a:r>
              <a:rPr lang="es-CL" dirty="0" smtClean="0"/>
              <a:t>Ley sobre Administración de Fondos de Inversión</a:t>
            </a:r>
          </a:p>
          <a:p>
            <a:pPr lvl="2"/>
            <a:r>
              <a:rPr lang="es-CL" dirty="0" smtClean="0"/>
              <a:t>Ley que Autoriza Creación de Fondos de Inversión de Capitales Extranjeros</a:t>
            </a:r>
          </a:p>
          <a:p>
            <a:pPr lvl="2"/>
            <a:r>
              <a:rPr lang="es-CL" dirty="0" smtClean="0"/>
              <a:t>Ley que Establece Normas sobre Arrendamiento de Viviendas con Promesa de Compraventa (Título VI)</a:t>
            </a:r>
          </a:p>
          <a:p>
            <a:pPr lvl="2"/>
            <a:r>
              <a:rPr lang="es-CL" dirty="0" smtClean="0"/>
              <a:t>Ley de Mercado de Valores (Título XX y XXVII)</a:t>
            </a:r>
          </a:p>
          <a:p>
            <a:endParaRPr lang="es-CL" dirty="0"/>
          </a:p>
        </p:txBody>
      </p:sp>
    </p:spTree>
    <p:extLst>
      <p:ext uri="{BB962C8B-B14F-4D97-AF65-F5344CB8AC3E}">
        <p14:creationId xmlns:p14="http://schemas.microsoft.com/office/powerpoint/2010/main" val="347091003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t="-2000" b="-2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Administración de Fondos</a:t>
            </a:r>
            <a:endParaRPr lang="es-CL" dirty="0"/>
          </a:p>
        </p:txBody>
      </p:sp>
      <p:sp>
        <p:nvSpPr>
          <p:cNvPr id="3" name="2 Marcador de contenido"/>
          <p:cNvSpPr>
            <a:spLocks noGrp="1"/>
          </p:cNvSpPr>
          <p:nvPr>
            <p:ph idx="1"/>
          </p:nvPr>
        </p:nvSpPr>
        <p:spPr/>
        <p:txBody>
          <a:bodyPr>
            <a:noAutofit/>
          </a:bodyPr>
          <a:lstStyle/>
          <a:p>
            <a:pPr>
              <a:lnSpc>
                <a:spcPct val="90000"/>
              </a:lnSpc>
              <a:buBlip>
                <a:blip r:embed="rId5"/>
              </a:buBlip>
            </a:pPr>
            <a:r>
              <a:rPr lang="es-CL" sz="3000" dirty="0" smtClean="0"/>
              <a:t>Flexibiliza Marco </a:t>
            </a:r>
            <a:r>
              <a:rPr lang="es-CL" sz="3000" dirty="0"/>
              <a:t>Jurídico Vigente</a:t>
            </a:r>
          </a:p>
          <a:p>
            <a:pPr lvl="1">
              <a:lnSpc>
                <a:spcPct val="90000"/>
              </a:lnSpc>
            </a:pPr>
            <a:r>
              <a:rPr lang="es-CL" sz="2600" dirty="0"/>
              <a:t>Se amplia gama de productos financieros que pueden ofrecer las administradoras</a:t>
            </a:r>
          </a:p>
          <a:p>
            <a:pPr lvl="2"/>
            <a:r>
              <a:rPr lang="es-CL" sz="1800" dirty="0" smtClean="0"/>
              <a:t>Se introduce fondo que combina </a:t>
            </a:r>
            <a:r>
              <a:rPr lang="es-CL" sz="1800" dirty="0" err="1" smtClean="0"/>
              <a:t>rescatabilidad</a:t>
            </a:r>
            <a:r>
              <a:rPr lang="es-CL" sz="1800" dirty="0" smtClean="0"/>
              <a:t> de los fondos mutuos y posibilidades de inversión de fondos de inversión</a:t>
            </a:r>
          </a:p>
          <a:p>
            <a:pPr lvl="2"/>
            <a:r>
              <a:rPr lang="es-CL" sz="1800" dirty="0" smtClean="0"/>
              <a:t>Se reducen restricciones a la inversión de fondos dirigidos a inversionistas calificados</a:t>
            </a:r>
          </a:p>
          <a:p>
            <a:pPr lvl="2"/>
            <a:r>
              <a:rPr lang="es-CL" sz="1800" dirty="0" smtClean="0"/>
              <a:t>Se extiende modalidad de aporte y rescate en valores a los fondos de inversión (ETF)</a:t>
            </a:r>
          </a:p>
          <a:p>
            <a:pPr lvl="2"/>
            <a:r>
              <a:rPr lang="es-CL" sz="1800" dirty="0" smtClean="0"/>
              <a:t>Se simplifican restricciones a la inversión de los fondos</a:t>
            </a:r>
          </a:p>
          <a:p>
            <a:pPr lvl="3"/>
            <a:r>
              <a:rPr lang="es-CL" sz="1600" dirty="0" smtClean="0"/>
              <a:t>Fondos de Fondos</a:t>
            </a:r>
          </a:p>
          <a:p>
            <a:pPr lvl="3"/>
            <a:r>
              <a:rPr lang="es-CL" sz="1600" dirty="0" smtClean="0"/>
              <a:t>Inversión en ciertos instrumentos emitidos por relacionados</a:t>
            </a:r>
          </a:p>
          <a:p>
            <a:pPr lvl="3"/>
            <a:r>
              <a:rPr lang="es-CL" sz="1600" dirty="0" smtClean="0"/>
              <a:t>Cambio de lista positiva a cumplimiento de requisitos de información, regulación y supervisión que establezca la SVS</a:t>
            </a:r>
          </a:p>
          <a:p>
            <a:pPr lvl="1"/>
            <a:endParaRPr lang="es-CL" sz="2000" dirty="0"/>
          </a:p>
        </p:txBody>
      </p:sp>
    </p:spTree>
    <p:extLst>
      <p:ext uri="{BB962C8B-B14F-4D97-AF65-F5344CB8AC3E}">
        <p14:creationId xmlns:p14="http://schemas.microsoft.com/office/powerpoint/2010/main" val="81072990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2000" b="-2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Administración de Fondos</a:t>
            </a:r>
            <a:endParaRPr lang="es-CL" dirty="0"/>
          </a:p>
        </p:txBody>
      </p:sp>
      <p:sp>
        <p:nvSpPr>
          <p:cNvPr id="3" name="2 Marcador de contenido"/>
          <p:cNvSpPr>
            <a:spLocks noGrp="1"/>
          </p:cNvSpPr>
          <p:nvPr>
            <p:ph idx="1"/>
          </p:nvPr>
        </p:nvSpPr>
        <p:spPr/>
        <p:txBody>
          <a:bodyPr>
            <a:normAutofit lnSpcReduction="10000"/>
          </a:bodyPr>
          <a:lstStyle/>
          <a:p>
            <a:pPr>
              <a:buBlip>
                <a:blip r:embed="rId4"/>
              </a:buBlip>
            </a:pPr>
            <a:r>
              <a:rPr lang="es-CL" sz="3000" dirty="0" smtClean="0"/>
              <a:t>Flexibiliza </a:t>
            </a:r>
            <a:r>
              <a:rPr lang="es-CL" sz="3000" dirty="0"/>
              <a:t>Marco Jurídico Vigente</a:t>
            </a:r>
          </a:p>
          <a:p>
            <a:pPr lvl="1"/>
            <a:r>
              <a:rPr lang="es-CL" sz="2600" dirty="0"/>
              <a:t>Se reducen costos en la prestación de servicios de administración</a:t>
            </a:r>
          </a:p>
          <a:p>
            <a:pPr lvl="2"/>
            <a:r>
              <a:rPr lang="es-CL" dirty="0" smtClean="0"/>
              <a:t>Se extiende modalidad de depósito de reglamentos internos a los fondos de inversión</a:t>
            </a:r>
          </a:p>
          <a:p>
            <a:pPr lvl="2"/>
            <a:r>
              <a:rPr lang="es-CL" dirty="0" smtClean="0"/>
              <a:t>Se acota obligación de celebrar asambleas de aportantes sólo a fondos no rescatables</a:t>
            </a:r>
          </a:p>
          <a:p>
            <a:pPr lvl="2"/>
            <a:r>
              <a:rPr lang="es-CL" dirty="0" smtClean="0"/>
              <a:t>Se permite la inversión directa en fondos mutuos y de inversión, por parte de inversionistas extranjeros y del ahorro para la vivienda, eliminando la existencia de AFICE  y AFV</a:t>
            </a:r>
          </a:p>
          <a:p>
            <a:endParaRPr lang="es-CL" dirty="0"/>
          </a:p>
        </p:txBody>
      </p:sp>
    </p:spTree>
    <p:extLst>
      <p:ext uri="{BB962C8B-B14F-4D97-AF65-F5344CB8AC3E}">
        <p14:creationId xmlns:p14="http://schemas.microsoft.com/office/powerpoint/2010/main" val="348536169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t="-2000" b="-2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Administración de Fondos</a:t>
            </a:r>
            <a:endParaRPr lang="es-CL" dirty="0"/>
          </a:p>
        </p:txBody>
      </p:sp>
      <p:sp>
        <p:nvSpPr>
          <p:cNvPr id="3" name="2 Marcador de contenido"/>
          <p:cNvSpPr>
            <a:spLocks noGrp="1"/>
          </p:cNvSpPr>
          <p:nvPr>
            <p:ph idx="1"/>
          </p:nvPr>
        </p:nvSpPr>
        <p:spPr/>
        <p:txBody>
          <a:bodyPr>
            <a:normAutofit fontScale="92500" lnSpcReduction="10000"/>
          </a:bodyPr>
          <a:lstStyle/>
          <a:p>
            <a:pPr>
              <a:buBlip>
                <a:blip r:embed="rId5"/>
              </a:buBlip>
            </a:pPr>
            <a:r>
              <a:rPr lang="es-CL" dirty="0" smtClean="0"/>
              <a:t>Eleva </a:t>
            </a:r>
            <a:r>
              <a:rPr lang="es-CL" dirty="0"/>
              <a:t>estándares de administración y comercialización de fondos</a:t>
            </a:r>
          </a:p>
          <a:p>
            <a:pPr lvl="1"/>
            <a:r>
              <a:rPr lang="es-CL" dirty="0"/>
              <a:t>Se fortalecen aplicación del enfoque de supervisión basada en la gestión de riesgos</a:t>
            </a:r>
          </a:p>
          <a:p>
            <a:pPr lvl="2"/>
            <a:r>
              <a:rPr lang="es-CL" dirty="0" smtClean="0"/>
              <a:t>Para iniciar operaciones las administradoras deben contar con políticas, procedimientos y controles que requiera la SVS</a:t>
            </a:r>
          </a:p>
          <a:p>
            <a:pPr lvl="2"/>
            <a:r>
              <a:rPr lang="es-CL" dirty="0" smtClean="0"/>
              <a:t>Se permite a la SVS a incrementar exigencias de garantías en función de la calidad de la gestión de riegos realizada por la administradora</a:t>
            </a:r>
          </a:p>
          <a:p>
            <a:pPr lvl="1"/>
            <a:r>
              <a:rPr lang="es-CL" dirty="0" smtClean="0"/>
              <a:t>Se introduce modelo de acreditación</a:t>
            </a:r>
          </a:p>
          <a:p>
            <a:pPr lvl="2"/>
            <a:r>
              <a:rPr lang="es-CL" dirty="0" smtClean="0"/>
              <a:t>Directores, gerentes y ejecutivos delas administradoras</a:t>
            </a:r>
          </a:p>
          <a:p>
            <a:pPr lvl="2"/>
            <a:r>
              <a:rPr lang="es-CL" dirty="0" smtClean="0"/>
              <a:t>Agentes colocadores</a:t>
            </a:r>
          </a:p>
          <a:p>
            <a:endParaRPr lang="es-CL" dirty="0"/>
          </a:p>
        </p:txBody>
      </p:sp>
    </p:spTree>
    <p:extLst>
      <p:ext uri="{BB962C8B-B14F-4D97-AF65-F5344CB8AC3E}">
        <p14:creationId xmlns:p14="http://schemas.microsoft.com/office/powerpoint/2010/main" val="1561822726"/>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t="-2000" b="-2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Administración de Fondos</a:t>
            </a:r>
            <a:endParaRPr lang="es-CL" dirty="0"/>
          </a:p>
        </p:txBody>
      </p:sp>
      <p:sp>
        <p:nvSpPr>
          <p:cNvPr id="4" name="2 Marcador de contenido"/>
          <p:cNvSpPr>
            <a:spLocks noGrp="1"/>
          </p:cNvSpPr>
          <p:nvPr>
            <p:ph idx="1"/>
          </p:nvPr>
        </p:nvSpPr>
        <p:spPr/>
        <p:txBody>
          <a:bodyPr>
            <a:normAutofit/>
          </a:bodyPr>
          <a:lstStyle/>
          <a:p>
            <a:pPr>
              <a:buBlip>
                <a:blip r:embed="rId5"/>
              </a:buBlip>
            </a:pPr>
            <a:r>
              <a:rPr lang="es-CL" sz="3000" dirty="0" smtClean="0"/>
              <a:t>Promueve competitividad e internalización de los servicios de administración</a:t>
            </a:r>
          </a:p>
          <a:p>
            <a:pPr marL="0" indent="0">
              <a:buNone/>
            </a:pPr>
            <a:endParaRPr lang="es-CL" sz="800" dirty="0"/>
          </a:p>
          <a:p>
            <a:pPr lvl="1" algn="just"/>
            <a:r>
              <a:rPr lang="es-CL" sz="2600" dirty="0" smtClean="0"/>
              <a:t>Para extranjeros, se </a:t>
            </a:r>
            <a:r>
              <a:rPr lang="es-CL" sz="2600" dirty="0" smtClean="0"/>
              <a:t>equipara tratamiento del IVA por administración de fondos de inversión, a la de los Fondos de Inversión de Capital extranjero (FICE).</a:t>
            </a:r>
          </a:p>
          <a:p>
            <a:pPr lvl="1" algn="just"/>
            <a:endParaRPr lang="es-CL" sz="800" dirty="0" smtClean="0"/>
          </a:p>
          <a:p>
            <a:pPr lvl="1"/>
            <a:r>
              <a:rPr lang="es-CL" sz="2600" dirty="0" smtClean="0"/>
              <a:t>Se simplifica tributación de rentas de extranjeros, por la inversión en fondos nacionales que invierten en el extranjero.</a:t>
            </a:r>
            <a:endParaRPr lang="es-CL" dirty="0"/>
          </a:p>
        </p:txBody>
      </p:sp>
    </p:spTree>
    <p:extLst>
      <p:ext uri="{BB962C8B-B14F-4D97-AF65-F5344CB8AC3E}">
        <p14:creationId xmlns:p14="http://schemas.microsoft.com/office/powerpoint/2010/main" val="225117953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t="-2000" b="-2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a:t>Administración de Fondos</a:t>
            </a:r>
          </a:p>
        </p:txBody>
      </p:sp>
      <p:sp>
        <p:nvSpPr>
          <p:cNvPr id="3" name="2 Marcador de contenido"/>
          <p:cNvSpPr>
            <a:spLocks noGrp="1"/>
          </p:cNvSpPr>
          <p:nvPr>
            <p:ph idx="1"/>
          </p:nvPr>
        </p:nvSpPr>
        <p:spPr/>
        <p:txBody>
          <a:bodyPr>
            <a:normAutofit fontScale="92500"/>
          </a:bodyPr>
          <a:lstStyle/>
          <a:p>
            <a:pPr>
              <a:buBlip>
                <a:blip r:embed="rId5"/>
              </a:buBlip>
            </a:pPr>
            <a:r>
              <a:rPr lang="es-CL" dirty="0" smtClean="0"/>
              <a:t>Precisa materias que marco jurídico actual no aborda de manera clara</a:t>
            </a:r>
            <a:endParaRPr lang="es-CL" dirty="0"/>
          </a:p>
          <a:p>
            <a:pPr lvl="1"/>
            <a:r>
              <a:rPr lang="es-CL" dirty="0" smtClean="0"/>
              <a:t>Se prohíbe la oferta pública de los FIP</a:t>
            </a:r>
            <a:endParaRPr lang="es-CL" dirty="0"/>
          </a:p>
          <a:p>
            <a:pPr lvl="2"/>
            <a:r>
              <a:rPr lang="es-CL" dirty="0" smtClean="0"/>
              <a:t>Tanto la oferta pública de la cuota como la promoción pública del servicio de administración</a:t>
            </a:r>
          </a:p>
          <a:p>
            <a:pPr lvl="1"/>
            <a:r>
              <a:rPr lang="es-CL" dirty="0" smtClean="0"/>
              <a:t>Se regula proceder ante cumplimiento de condiciones que hacen fiscalizado al FIP</a:t>
            </a:r>
          </a:p>
          <a:p>
            <a:pPr lvl="2"/>
            <a:r>
              <a:rPr lang="es-CL" dirty="0" smtClean="0"/>
              <a:t>Plazo para adecuación y solicitud de aprobación ante la SVS</a:t>
            </a:r>
          </a:p>
          <a:p>
            <a:pPr lvl="1"/>
            <a:r>
              <a:rPr lang="es-CL" dirty="0" smtClean="0"/>
              <a:t>Se faculta a la SVS para pedir información para fiscalización de esas condiciones</a:t>
            </a:r>
            <a:endParaRPr lang="es-CL" dirty="0"/>
          </a:p>
        </p:txBody>
      </p:sp>
    </p:spTree>
    <p:extLst>
      <p:ext uri="{BB962C8B-B14F-4D97-AF65-F5344CB8AC3E}">
        <p14:creationId xmlns:p14="http://schemas.microsoft.com/office/powerpoint/2010/main" val="3058367697"/>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plantilla_sv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plantilla_sv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129</TotalTime>
  <Words>4322</Words>
  <Application>Microsoft Office PowerPoint</Application>
  <PresentationFormat>Presentación en pantalla (4:3)</PresentationFormat>
  <Paragraphs>187</Paragraphs>
  <Slides>12</Slides>
  <Notes>6</Notes>
  <HiddenSlides>0</HiddenSlides>
  <MMClips>0</MMClips>
  <ScaleCrop>false</ScaleCrop>
  <HeadingPairs>
    <vt:vector size="4" baseType="variant">
      <vt:variant>
        <vt:lpstr>Tema</vt:lpstr>
      </vt:variant>
      <vt:variant>
        <vt:i4>2</vt:i4>
      </vt:variant>
      <vt:variant>
        <vt:lpstr>Títulos de diapositiva</vt:lpstr>
      </vt:variant>
      <vt:variant>
        <vt:i4>12</vt:i4>
      </vt:variant>
    </vt:vector>
  </HeadingPairs>
  <TitlesOfParts>
    <vt:vector size="14" baseType="lpstr">
      <vt:lpstr>plantilla_svs</vt:lpstr>
      <vt:lpstr>1_plantilla_svs</vt:lpstr>
      <vt:lpstr>Proyecto de Ley Sobre Administración de Fondos de Terceros y Carteras Individuales</vt:lpstr>
      <vt:lpstr>Objetivo del Proyecto</vt:lpstr>
      <vt:lpstr>Administración de Fondos</vt:lpstr>
      <vt:lpstr>Administración de Fondos</vt:lpstr>
      <vt:lpstr>Administración de Fondos</vt:lpstr>
      <vt:lpstr>Administración de Fondos</vt:lpstr>
      <vt:lpstr>Administración de Fondos</vt:lpstr>
      <vt:lpstr>Administración de Fondos</vt:lpstr>
      <vt:lpstr>Administración de Fondos</vt:lpstr>
      <vt:lpstr>Carteras Individuales</vt:lpstr>
      <vt:lpstr>Carteras Individuales</vt:lpstr>
      <vt:lpstr>Proyecto de Ley Sobre Administración de Fondos de Terceros y Carteras Individuales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Proyecto de Ley Sobre Administración de Fondos de Terceros y Carteras Individuales</dc:title>
  <dc:creator>Valenzuela Concha Patricio Eduardo</dc:creator>
  <cp:lastModifiedBy>López Bohner Hernán</cp:lastModifiedBy>
  <cp:revision>19</cp:revision>
  <dcterms:created xsi:type="dcterms:W3CDTF">2012-01-10T18:10:22Z</dcterms:created>
  <dcterms:modified xsi:type="dcterms:W3CDTF">2013-07-17T13:23:14Z</dcterms:modified>
</cp:coreProperties>
</file>